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6" r:id="rId5"/>
    <p:sldId id="257" r:id="rId6"/>
    <p:sldId id="258" r:id="rId7"/>
    <p:sldId id="261" r:id="rId8"/>
    <p:sldId id="274" r:id="rId9"/>
    <p:sldId id="259" r:id="rId10"/>
    <p:sldId id="260" r:id="rId11"/>
    <p:sldId id="263" r:id="rId12"/>
    <p:sldId id="264" r:id="rId13"/>
    <p:sldId id="265" r:id="rId14"/>
    <p:sldId id="266" r:id="rId15"/>
    <p:sldId id="270" r:id="rId16"/>
    <p:sldId id="271" r:id="rId17"/>
    <p:sldId id="268" r:id="rId18"/>
    <p:sldId id="275" r:id="rId19"/>
    <p:sldId id="272" r:id="rId20"/>
    <p:sldId id="269" r:id="rId21"/>
    <p:sldId id="273" r:id="rId2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kirk, Bradley A." initials="BBA" lastIdx="0" clrIdx="0">
    <p:extLst>
      <p:ext uri="{19B8F6BF-5375-455C-9EA6-DF929625EA0E}">
        <p15:presenceInfo xmlns:p15="http://schemas.microsoft.com/office/powerpoint/2012/main" userId="S-1-5-21-249844496-1560900756-1847928074-200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76271" autoAdjust="0"/>
  </p:normalViewPr>
  <p:slideViewPr>
    <p:cSldViewPr snapToGrid="0" snapToObjects="1">
      <p:cViewPr varScale="1">
        <p:scale>
          <a:sx n="84" d="100"/>
          <a:sy n="84" d="100"/>
        </p:scale>
        <p:origin x="19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2272"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17" tIns="46659" rIns="93317" bIns="46659" rtlCol="0"/>
          <a:lstStyle>
            <a:lvl1pPr algn="r">
              <a:defRPr sz="1200"/>
            </a:lvl1pPr>
          </a:lstStyle>
          <a:p>
            <a:fld id="{00B351D3-CFE7-EC43-A4CF-05315005C919}" type="datetimeFigureOut">
              <a:rPr lang="en-US" smtClean="0"/>
              <a:t>10/19/2023</a:t>
            </a:fld>
            <a:endParaRPr lang="en-US" dirty="0"/>
          </a:p>
        </p:txBody>
      </p:sp>
      <p:sp>
        <p:nvSpPr>
          <p:cNvPr id="4" name="Footer Placeholder 3"/>
          <p:cNvSpPr>
            <a:spLocks noGrp="1"/>
          </p:cNvSpPr>
          <p:nvPr>
            <p:ph type="ftr" sz="quarter" idx="2"/>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17" tIns="46659" rIns="93317" bIns="46659" rtlCol="0" anchor="b"/>
          <a:lstStyle>
            <a:lvl1pPr algn="r">
              <a:defRPr sz="1200"/>
            </a:lvl1pPr>
          </a:lstStyle>
          <a:p>
            <a:fld id="{4F18395D-AF5F-564F-BE38-188186345D12}" type="slidenum">
              <a:rPr lang="en-US" smtClean="0"/>
              <a:t>‹#›</a:t>
            </a:fld>
            <a:endParaRPr lang="en-US" dirty="0"/>
          </a:p>
        </p:txBody>
      </p:sp>
    </p:spTree>
    <p:extLst>
      <p:ext uri="{BB962C8B-B14F-4D97-AF65-F5344CB8AC3E}">
        <p14:creationId xmlns:p14="http://schemas.microsoft.com/office/powerpoint/2010/main" val="203632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17" tIns="46659" rIns="93317" bIns="46659" rtlCol="0"/>
          <a:lstStyle>
            <a:lvl1pPr algn="r">
              <a:defRPr sz="1200"/>
            </a:lvl1pPr>
          </a:lstStyle>
          <a:p>
            <a:fld id="{4A6E2FD7-7316-3C43-8DAD-9059812AF74B}" type="datetimeFigureOut">
              <a:rPr lang="en-US" smtClean="0"/>
              <a:pPr/>
              <a:t>10/19/2023</a:t>
            </a:fld>
            <a:endParaRPr lang="en-US" dirty="0"/>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7" tIns="46659" rIns="93317" bIns="4665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7" tIns="46659" rIns="93317" bIns="46659" rtlCol="0" anchor="b"/>
          <a:lstStyle>
            <a:lvl1pPr algn="r">
              <a:defRPr sz="1200"/>
            </a:lvl1pPr>
          </a:lstStyle>
          <a:p>
            <a:fld id="{A3928372-687C-2D47-B721-3F134B506727}" type="slidenum">
              <a:rPr lang="en-US" smtClean="0"/>
              <a:pPr/>
              <a:t>‹#›</a:t>
            </a:fld>
            <a:endParaRPr lang="en-US" dirty="0"/>
          </a:p>
        </p:txBody>
      </p:sp>
    </p:spTree>
    <p:extLst>
      <p:ext uri="{BB962C8B-B14F-4D97-AF65-F5344CB8AC3E}">
        <p14:creationId xmlns:p14="http://schemas.microsoft.com/office/powerpoint/2010/main" val="831528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Black"/>
        <a:ea typeface="+mn-ea"/>
        <a:cs typeface="Arial Black"/>
      </a:defRPr>
    </a:lvl1pPr>
    <a:lvl2pPr marL="457200" algn="l" defTabSz="457200" rtl="0" eaLnBrk="1" latinLnBrk="0" hangingPunct="1">
      <a:defRPr sz="1200" kern="1200">
        <a:solidFill>
          <a:schemeClr val="tx1"/>
        </a:solidFill>
        <a:latin typeface="Arial Black"/>
        <a:ea typeface="+mn-ea"/>
        <a:cs typeface="Arial Black"/>
      </a:defRPr>
    </a:lvl2pPr>
    <a:lvl3pPr marL="914400" algn="l" defTabSz="457200" rtl="0" eaLnBrk="1" latinLnBrk="0" hangingPunct="1">
      <a:defRPr sz="1200" kern="1200">
        <a:solidFill>
          <a:schemeClr val="tx1"/>
        </a:solidFill>
        <a:latin typeface="Arial Black"/>
        <a:ea typeface="+mn-ea"/>
        <a:cs typeface="Arial Black"/>
      </a:defRPr>
    </a:lvl3pPr>
    <a:lvl4pPr marL="1371600" algn="l" defTabSz="457200" rtl="0" eaLnBrk="1" latinLnBrk="0" hangingPunct="1">
      <a:defRPr sz="1200" kern="1200">
        <a:solidFill>
          <a:schemeClr val="tx1"/>
        </a:solidFill>
        <a:latin typeface="Arial Black"/>
        <a:ea typeface="+mn-ea"/>
        <a:cs typeface="Arial Black"/>
      </a:defRPr>
    </a:lvl4pPr>
    <a:lvl5pPr marL="1828800" algn="l" defTabSz="457200" rtl="0" eaLnBrk="1" latinLnBrk="0" hangingPunct="1">
      <a:defRPr sz="1200" kern="1200">
        <a:solidFill>
          <a:schemeClr val="tx1"/>
        </a:solidFill>
        <a:latin typeface="Arial Black"/>
        <a:ea typeface="+mn-ea"/>
        <a:cs typeface="Arial Black"/>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1</a:t>
            </a:fld>
            <a:endParaRPr lang="en-US" dirty="0"/>
          </a:p>
        </p:txBody>
      </p:sp>
    </p:spTree>
    <p:extLst>
      <p:ext uri="{BB962C8B-B14F-4D97-AF65-F5344CB8AC3E}">
        <p14:creationId xmlns:p14="http://schemas.microsoft.com/office/powerpoint/2010/main" val="190868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10</a:t>
            </a:fld>
            <a:endParaRPr lang="en-US" dirty="0"/>
          </a:p>
        </p:txBody>
      </p:sp>
    </p:spTree>
    <p:extLst>
      <p:ext uri="{BB962C8B-B14F-4D97-AF65-F5344CB8AC3E}">
        <p14:creationId xmlns:p14="http://schemas.microsoft.com/office/powerpoint/2010/main" val="23956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11</a:t>
            </a:fld>
            <a:endParaRPr lang="en-US" dirty="0"/>
          </a:p>
        </p:txBody>
      </p:sp>
    </p:spTree>
    <p:extLst>
      <p:ext uri="{BB962C8B-B14F-4D97-AF65-F5344CB8AC3E}">
        <p14:creationId xmlns:p14="http://schemas.microsoft.com/office/powerpoint/2010/main" val="186682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12</a:t>
            </a:fld>
            <a:endParaRPr lang="en-US" dirty="0"/>
          </a:p>
        </p:txBody>
      </p:sp>
    </p:spTree>
    <p:extLst>
      <p:ext uri="{BB962C8B-B14F-4D97-AF65-F5344CB8AC3E}">
        <p14:creationId xmlns:p14="http://schemas.microsoft.com/office/powerpoint/2010/main" val="339805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13</a:t>
            </a:fld>
            <a:endParaRPr lang="en-US" dirty="0"/>
          </a:p>
        </p:txBody>
      </p:sp>
    </p:spTree>
    <p:extLst>
      <p:ext uri="{BB962C8B-B14F-4D97-AF65-F5344CB8AC3E}">
        <p14:creationId xmlns:p14="http://schemas.microsoft.com/office/powerpoint/2010/main" val="382437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14</a:t>
            </a:fld>
            <a:endParaRPr lang="en-US" dirty="0"/>
          </a:p>
        </p:txBody>
      </p:sp>
    </p:spTree>
    <p:extLst>
      <p:ext uri="{BB962C8B-B14F-4D97-AF65-F5344CB8AC3E}">
        <p14:creationId xmlns:p14="http://schemas.microsoft.com/office/powerpoint/2010/main" val="292786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15</a:t>
            </a:fld>
            <a:endParaRPr lang="en-US" dirty="0"/>
          </a:p>
        </p:txBody>
      </p:sp>
    </p:spTree>
    <p:extLst>
      <p:ext uri="{BB962C8B-B14F-4D97-AF65-F5344CB8AC3E}">
        <p14:creationId xmlns:p14="http://schemas.microsoft.com/office/powerpoint/2010/main" val="134416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16</a:t>
            </a:fld>
            <a:endParaRPr lang="en-US" dirty="0"/>
          </a:p>
        </p:txBody>
      </p:sp>
    </p:spTree>
    <p:extLst>
      <p:ext uri="{BB962C8B-B14F-4D97-AF65-F5344CB8AC3E}">
        <p14:creationId xmlns:p14="http://schemas.microsoft.com/office/powerpoint/2010/main" val="20800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17</a:t>
            </a:fld>
            <a:endParaRPr lang="en-US" dirty="0"/>
          </a:p>
        </p:txBody>
      </p:sp>
    </p:spTree>
    <p:extLst>
      <p:ext uri="{BB962C8B-B14F-4D97-AF65-F5344CB8AC3E}">
        <p14:creationId xmlns:p14="http://schemas.microsoft.com/office/powerpoint/2010/main" val="189950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18</a:t>
            </a:fld>
            <a:endParaRPr lang="en-US" dirty="0"/>
          </a:p>
        </p:txBody>
      </p:sp>
    </p:spTree>
    <p:extLst>
      <p:ext uri="{BB962C8B-B14F-4D97-AF65-F5344CB8AC3E}">
        <p14:creationId xmlns:p14="http://schemas.microsoft.com/office/powerpoint/2010/main" val="257744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dirty="0"/>
          </a:p>
        </p:txBody>
      </p:sp>
    </p:spTree>
    <p:extLst>
      <p:ext uri="{BB962C8B-B14F-4D97-AF65-F5344CB8AC3E}">
        <p14:creationId xmlns:p14="http://schemas.microsoft.com/office/powerpoint/2010/main" val="3865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Department of Colorado is currently under suspension renewals that come into Department Headquarters at logged and priority mail to scanner operations in Indianapolis, ID for processing.</a:t>
            </a:r>
          </a:p>
          <a:p>
            <a:r>
              <a:rPr lang="en-US" dirty="0"/>
              <a:t>Dues that come into headquarters is deposited into the General Checking account.  NO MONEY is drawn from this account.   All membership submitted to department and national headquarters is processed (unfunded) meaning that national is marking those members paid and will issue an invoice to the Department at the end of suspension for payment back to national.  </a:t>
            </a:r>
          </a:p>
        </p:txBody>
      </p:sp>
      <p:sp>
        <p:nvSpPr>
          <p:cNvPr id="4" name="Slide Number Placeholder 3"/>
          <p:cNvSpPr>
            <a:spLocks noGrp="1"/>
          </p:cNvSpPr>
          <p:nvPr>
            <p:ph type="sldNum" sz="quarter" idx="5"/>
          </p:nvPr>
        </p:nvSpPr>
        <p:spPr/>
        <p:txBody>
          <a:bodyPr/>
          <a:lstStyle/>
          <a:p>
            <a:fld id="{A3928372-687C-2D47-B721-3F134B506727}" type="slidenum">
              <a:rPr lang="en-US" smtClean="0"/>
              <a:pPr/>
              <a:t>3</a:t>
            </a:fld>
            <a:endParaRPr lang="en-US" dirty="0"/>
          </a:p>
        </p:txBody>
      </p:sp>
    </p:spTree>
    <p:extLst>
      <p:ext uri="{BB962C8B-B14F-4D97-AF65-F5344CB8AC3E}">
        <p14:creationId xmlns:p14="http://schemas.microsoft.com/office/powerpoint/2010/main" val="224435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will be given out at Mid-Year Conference and Department Convention</a:t>
            </a:r>
          </a:p>
        </p:txBody>
      </p:sp>
      <p:sp>
        <p:nvSpPr>
          <p:cNvPr id="4" name="Slide Number Placeholder 3"/>
          <p:cNvSpPr>
            <a:spLocks noGrp="1"/>
          </p:cNvSpPr>
          <p:nvPr>
            <p:ph type="sldNum" sz="quarter" idx="5"/>
          </p:nvPr>
        </p:nvSpPr>
        <p:spPr/>
        <p:txBody>
          <a:bodyPr/>
          <a:lstStyle/>
          <a:p>
            <a:fld id="{A3928372-687C-2D47-B721-3F134B506727}" type="slidenum">
              <a:rPr lang="en-US" smtClean="0"/>
              <a:pPr/>
              <a:t>4</a:t>
            </a:fld>
            <a:endParaRPr lang="en-US" dirty="0"/>
          </a:p>
        </p:txBody>
      </p:sp>
    </p:spTree>
    <p:extLst>
      <p:ext uri="{BB962C8B-B14F-4D97-AF65-F5344CB8AC3E}">
        <p14:creationId xmlns:p14="http://schemas.microsoft.com/office/powerpoint/2010/main" val="135805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will be given out at Mid-Year Conference and Department Convention</a:t>
            </a:r>
          </a:p>
        </p:txBody>
      </p:sp>
      <p:sp>
        <p:nvSpPr>
          <p:cNvPr id="4" name="Slide Number Placeholder 3"/>
          <p:cNvSpPr>
            <a:spLocks noGrp="1"/>
          </p:cNvSpPr>
          <p:nvPr>
            <p:ph type="sldNum" sz="quarter" idx="5"/>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81540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6</a:t>
            </a:fld>
            <a:endParaRPr lang="en-US" dirty="0"/>
          </a:p>
        </p:txBody>
      </p:sp>
    </p:spTree>
    <p:extLst>
      <p:ext uri="{BB962C8B-B14F-4D97-AF65-F5344CB8AC3E}">
        <p14:creationId xmlns:p14="http://schemas.microsoft.com/office/powerpoint/2010/main" val="401567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265613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8</a:t>
            </a:fld>
            <a:endParaRPr lang="en-US" dirty="0"/>
          </a:p>
        </p:txBody>
      </p:sp>
    </p:spTree>
    <p:extLst>
      <p:ext uri="{BB962C8B-B14F-4D97-AF65-F5344CB8AC3E}">
        <p14:creationId xmlns:p14="http://schemas.microsoft.com/office/powerpoint/2010/main" val="22439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area is for changing members information </a:t>
            </a:r>
          </a:p>
        </p:txBody>
      </p:sp>
      <p:sp>
        <p:nvSpPr>
          <p:cNvPr id="4" name="Slide Number Placeholder 3"/>
          <p:cNvSpPr>
            <a:spLocks noGrp="1"/>
          </p:cNvSpPr>
          <p:nvPr>
            <p:ph type="sldNum" sz="quarter" idx="5"/>
          </p:nvPr>
        </p:nvSpPr>
        <p:spPr/>
        <p:txBody>
          <a:bodyPr/>
          <a:lstStyle/>
          <a:p>
            <a:fld id="{A3928372-687C-2D47-B721-3F134B506727}" type="slidenum">
              <a:rPr lang="en-US" smtClean="0"/>
              <a:pPr/>
              <a:t>9</a:t>
            </a:fld>
            <a:endParaRPr lang="en-US" dirty="0"/>
          </a:p>
        </p:txBody>
      </p:sp>
    </p:spTree>
    <p:extLst>
      <p:ext uri="{BB962C8B-B14F-4D97-AF65-F5344CB8AC3E}">
        <p14:creationId xmlns:p14="http://schemas.microsoft.com/office/powerpoint/2010/main" val="3681033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noAutofit/>
          </a:bodyPr>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700">
                <a:solidFill>
                  <a:srgbClr val="F9C51A"/>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30578"/>
            <a:ext cx="6019800" cy="49955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23773"/>
            <a:ext cx="4038600" cy="370239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304553"/>
            <a:ext cx="4041775" cy="38216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43510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1435103"/>
            <a:ext cx="5111750" cy="46910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694806"/>
            <a:ext cx="3008313" cy="343136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1553"/>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23773"/>
            <a:ext cx="8229600" cy="3702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059634-5AA4-F94E-A8DB-69439DC0F0BA}" type="datetimeFigureOut">
              <a:rPr lang="en-US" smtClean="0"/>
              <a:pPr/>
              <a:t>10/19/2023</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8" name="Rectangle 7"/>
          <p:cNvSpPr/>
          <p:nvPr userDrawn="1"/>
        </p:nvSpPr>
        <p:spPr>
          <a:xfrm>
            <a:off x="7327900" y="6356354"/>
            <a:ext cx="1816100" cy="501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lstStyle/>
          <a:p>
            <a:r>
              <a:rPr lang="en-US" b="1" dirty="0"/>
              <a:t>Membership</a:t>
            </a:r>
            <a:br>
              <a:rPr lang="en-US" b="1" dirty="0"/>
            </a:br>
            <a:r>
              <a:rPr lang="en-US" b="1" dirty="0"/>
              <a:t>Plan and Goals</a:t>
            </a:r>
          </a:p>
        </p:txBody>
      </p:sp>
    </p:spTree>
    <p:extLst>
      <p:ext uri="{BB962C8B-B14F-4D97-AF65-F5344CB8AC3E}">
        <p14:creationId xmlns:p14="http://schemas.microsoft.com/office/powerpoint/2010/main" val="321996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183659"/>
            <a:ext cx="8229600" cy="621695"/>
          </a:xfrm>
        </p:spPr>
        <p:txBody>
          <a:bodyPr>
            <a:normAutofit/>
          </a:bodyPr>
          <a:lstStyle/>
          <a:p>
            <a:r>
              <a:rPr lang="en-US" u="sng" dirty="0"/>
              <a:t>Member Data Form</a:t>
            </a:r>
            <a:endParaRPr lang="en-US" sz="1800" b="1" u="sng" dirty="0"/>
          </a:p>
        </p:txBody>
      </p:sp>
      <p:sp>
        <p:nvSpPr>
          <p:cNvPr id="13" name="Title 1">
            <a:extLst>
              <a:ext uri="{FF2B5EF4-FFF2-40B4-BE49-F238E27FC236}">
                <a16:creationId xmlns:a16="http://schemas.microsoft.com/office/drawing/2014/main" id="{C0F07174-BC1A-4327-DBB7-19B458D2B754}"/>
              </a:ext>
            </a:extLst>
          </p:cNvPr>
          <p:cNvSpPr txBox="1">
            <a:spLocks/>
          </p:cNvSpPr>
          <p:nvPr/>
        </p:nvSpPr>
        <p:spPr>
          <a:xfrm>
            <a:off x="457200" y="1664676"/>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Minimum Required for submittal</a:t>
            </a:r>
            <a:endParaRPr lang="en-US" sz="1800" b="1" u="sng" dirty="0"/>
          </a:p>
        </p:txBody>
      </p:sp>
      <p:pic>
        <p:nvPicPr>
          <p:cNvPr id="4" name="Picture 3" descr="A close-up of a form&#10;&#10;Description automatically generated">
            <a:extLst>
              <a:ext uri="{FF2B5EF4-FFF2-40B4-BE49-F238E27FC236}">
                <a16:creationId xmlns:a16="http://schemas.microsoft.com/office/drawing/2014/main" id="{498390C5-B936-273D-C864-5274481BF04B}"/>
              </a:ext>
            </a:extLst>
          </p:cNvPr>
          <p:cNvPicPr>
            <a:picLocks noChangeAspect="1"/>
          </p:cNvPicPr>
          <p:nvPr/>
        </p:nvPicPr>
        <p:blipFill>
          <a:blip r:embed="rId3"/>
          <a:stretch>
            <a:fillRect/>
          </a:stretch>
        </p:blipFill>
        <p:spPr>
          <a:xfrm>
            <a:off x="246389" y="2322282"/>
            <a:ext cx="8651221" cy="4148689"/>
          </a:xfrm>
          <a:prstGeom prst="rect">
            <a:avLst/>
          </a:prstGeom>
        </p:spPr>
      </p:pic>
      <p:sp>
        <p:nvSpPr>
          <p:cNvPr id="5" name="Title 1">
            <a:extLst>
              <a:ext uri="{FF2B5EF4-FFF2-40B4-BE49-F238E27FC236}">
                <a16:creationId xmlns:a16="http://schemas.microsoft.com/office/drawing/2014/main" id="{A1D3240B-E32C-9E44-57C2-F9461387082F}"/>
              </a:ext>
            </a:extLst>
          </p:cNvPr>
          <p:cNvSpPr txBox="1">
            <a:spLocks/>
          </p:cNvSpPr>
          <p:nvPr/>
        </p:nvSpPr>
        <p:spPr>
          <a:xfrm>
            <a:off x="246389" y="6037384"/>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b="1" u="sng" dirty="0">
                <a:solidFill>
                  <a:srgbClr val="FF0000"/>
                </a:solidFill>
              </a:rPr>
              <a:t>OUT OF STATE TRANSFER MUST GO TO NATIONAL HQ</a:t>
            </a:r>
          </a:p>
        </p:txBody>
      </p:sp>
      <p:sp>
        <p:nvSpPr>
          <p:cNvPr id="6" name="TextBox 5">
            <a:extLst>
              <a:ext uri="{FF2B5EF4-FFF2-40B4-BE49-F238E27FC236}">
                <a16:creationId xmlns:a16="http://schemas.microsoft.com/office/drawing/2014/main" id="{726BBE1F-5F61-BAD5-7EF8-86D055495BA1}"/>
              </a:ext>
            </a:extLst>
          </p:cNvPr>
          <p:cNvSpPr txBox="1"/>
          <p:nvPr/>
        </p:nvSpPr>
        <p:spPr>
          <a:xfrm>
            <a:off x="4677508" y="4877747"/>
            <a:ext cx="3798481" cy="646331"/>
          </a:xfrm>
          <a:prstGeom prst="rect">
            <a:avLst/>
          </a:prstGeom>
          <a:noFill/>
        </p:spPr>
        <p:txBody>
          <a:bodyPr wrap="square" rtlCol="0">
            <a:spAutoFit/>
          </a:bodyPr>
          <a:lstStyle/>
          <a:p>
            <a:r>
              <a:rPr lang="en-US" dirty="0"/>
              <a:t>Member MUST Sign Or attach email authorization from the member </a:t>
            </a:r>
          </a:p>
        </p:txBody>
      </p:sp>
      <p:sp>
        <p:nvSpPr>
          <p:cNvPr id="7" name="TextBox 6">
            <a:extLst>
              <a:ext uri="{FF2B5EF4-FFF2-40B4-BE49-F238E27FC236}">
                <a16:creationId xmlns:a16="http://schemas.microsoft.com/office/drawing/2014/main" id="{CC2624C1-610B-B6EE-36A6-542A0CB8D82E}"/>
              </a:ext>
            </a:extLst>
          </p:cNvPr>
          <p:cNvSpPr txBox="1"/>
          <p:nvPr/>
        </p:nvSpPr>
        <p:spPr>
          <a:xfrm>
            <a:off x="668011" y="5062413"/>
            <a:ext cx="3798481" cy="369332"/>
          </a:xfrm>
          <a:prstGeom prst="rect">
            <a:avLst/>
          </a:prstGeom>
          <a:noFill/>
        </p:spPr>
        <p:txBody>
          <a:bodyPr wrap="square" rtlCol="0">
            <a:spAutoFit/>
          </a:bodyPr>
          <a:lstStyle/>
          <a:p>
            <a:r>
              <a:rPr lang="en-US" dirty="0"/>
              <a:t>Post officer must sign</a:t>
            </a:r>
          </a:p>
        </p:txBody>
      </p:sp>
    </p:spTree>
    <p:extLst>
      <p:ext uri="{BB962C8B-B14F-4D97-AF65-F5344CB8AC3E}">
        <p14:creationId xmlns:p14="http://schemas.microsoft.com/office/powerpoint/2010/main" val="266023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183659"/>
            <a:ext cx="8229600" cy="621695"/>
          </a:xfrm>
        </p:spPr>
        <p:txBody>
          <a:bodyPr>
            <a:normAutofit/>
          </a:bodyPr>
          <a:lstStyle/>
          <a:p>
            <a:r>
              <a:rPr lang="en-US" u="sng" dirty="0"/>
              <a:t>Member Data Form</a:t>
            </a:r>
            <a:endParaRPr lang="en-US" sz="1800" b="1" u="sng" dirty="0"/>
          </a:p>
        </p:txBody>
      </p:sp>
      <p:sp>
        <p:nvSpPr>
          <p:cNvPr id="13" name="Title 1">
            <a:extLst>
              <a:ext uri="{FF2B5EF4-FFF2-40B4-BE49-F238E27FC236}">
                <a16:creationId xmlns:a16="http://schemas.microsoft.com/office/drawing/2014/main" id="{C0F07174-BC1A-4327-DBB7-19B458D2B754}"/>
              </a:ext>
            </a:extLst>
          </p:cNvPr>
          <p:cNvSpPr txBox="1">
            <a:spLocks/>
          </p:cNvSpPr>
          <p:nvPr/>
        </p:nvSpPr>
        <p:spPr>
          <a:xfrm>
            <a:off x="457200" y="1664676"/>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Minimum Required for submittal</a:t>
            </a:r>
            <a:endParaRPr lang="en-US" sz="1800" b="1" u="sng" dirty="0"/>
          </a:p>
        </p:txBody>
      </p:sp>
      <p:sp>
        <p:nvSpPr>
          <p:cNvPr id="5" name="Title 1">
            <a:extLst>
              <a:ext uri="{FF2B5EF4-FFF2-40B4-BE49-F238E27FC236}">
                <a16:creationId xmlns:a16="http://schemas.microsoft.com/office/drawing/2014/main" id="{A1D3240B-E32C-9E44-57C2-F9461387082F}"/>
              </a:ext>
            </a:extLst>
          </p:cNvPr>
          <p:cNvSpPr txBox="1">
            <a:spLocks/>
          </p:cNvSpPr>
          <p:nvPr/>
        </p:nvSpPr>
        <p:spPr>
          <a:xfrm>
            <a:off x="457200" y="2456540"/>
            <a:ext cx="8229600" cy="307675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3200" b="1" u="sng" dirty="0">
                <a:solidFill>
                  <a:schemeClr val="tx1"/>
                </a:solidFill>
              </a:rPr>
              <a:t>MEMBER DATA FORMS ARE </a:t>
            </a:r>
          </a:p>
          <a:p>
            <a:r>
              <a:rPr lang="en-US" sz="3200" b="1" u="sng" dirty="0">
                <a:solidFill>
                  <a:schemeClr val="tx1"/>
                </a:solidFill>
              </a:rPr>
              <a:t>NOT </a:t>
            </a:r>
          </a:p>
          <a:p>
            <a:r>
              <a:rPr lang="en-US" sz="3200" b="1" u="sng" dirty="0">
                <a:solidFill>
                  <a:schemeClr val="tx1"/>
                </a:solidFill>
              </a:rPr>
              <a:t>USED FOR NEW MEMBERS</a:t>
            </a:r>
          </a:p>
        </p:txBody>
      </p:sp>
    </p:spTree>
    <p:extLst>
      <p:ext uri="{BB962C8B-B14F-4D97-AF65-F5344CB8AC3E}">
        <p14:creationId xmlns:p14="http://schemas.microsoft.com/office/powerpoint/2010/main" val="116476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183659"/>
            <a:ext cx="8229600" cy="621695"/>
          </a:xfrm>
        </p:spPr>
        <p:txBody>
          <a:bodyPr>
            <a:normAutofit/>
          </a:bodyPr>
          <a:lstStyle/>
          <a:p>
            <a:r>
              <a:rPr lang="en-US" u="sng" dirty="0"/>
              <a:t>Membership Application</a:t>
            </a:r>
            <a:endParaRPr lang="en-US" sz="1800" b="1" u="sng" dirty="0"/>
          </a:p>
        </p:txBody>
      </p:sp>
      <p:sp>
        <p:nvSpPr>
          <p:cNvPr id="13" name="Title 1">
            <a:extLst>
              <a:ext uri="{FF2B5EF4-FFF2-40B4-BE49-F238E27FC236}">
                <a16:creationId xmlns:a16="http://schemas.microsoft.com/office/drawing/2014/main" id="{C0F07174-BC1A-4327-DBB7-19B458D2B754}"/>
              </a:ext>
            </a:extLst>
          </p:cNvPr>
          <p:cNvSpPr txBox="1">
            <a:spLocks/>
          </p:cNvSpPr>
          <p:nvPr/>
        </p:nvSpPr>
        <p:spPr>
          <a:xfrm>
            <a:off x="457200" y="1763889"/>
            <a:ext cx="8229600" cy="621695"/>
          </a:xfrm>
          <a:prstGeom prst="rect">
            <a:avLst/>
          </a:prstGeom>
        </p:spPr>
        <p:txBody>
          <a:bodyPr vert="horz" lIns="91440" tIns="45720" rIns="91440" bIns="45720" rtlCol="0" anchor="ctr">
            <a:normAutofit lnSpcReduction="10000"/>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Complete left side and send to Department Headquarters</a:t>
            </a:r>
          </a:p>
          <a:p>
            <a:r>
              <a:rPr lang="en-US" sz="1800" u="sng" dirty="0"/>
              <a:t>Keep the right side for post records</a:t>
            </a:r>
            <a:endParaRPr lang="en-US" sz="1800" b="1" u="sng" dirty="0"/>
          </a:p>
        </p:txBody>
      </p:sp>
      <p:pic>
        <p:nvPicPr>
          <p:cNvPr id="3" name="Picture 2" descr="A close-up of a member application&#10;&#10;Description automatically generated">
            <a:extLst>
              <a:ext uri="{FF2B5EF4-FFF2-40B4-BE49-F238E27FC236}">
                <a16:creationId xmlns:a16="http://schemas.microsoft.com/office/drawing/2014/main" id="{EB70FAE9-7031-F4BB-B84E-231D1C1B1E88}"/>
              </a:ext>
            </a:extLst>
          </p:cNvPr>
          <p:cNvPicPr>
            <a:picLocks noChangeAspect="1"/>
          </p:cNvPicPr>
          <p:nvPr/>
        </p:nvPicPr>
        <p:blipFill>
          <a:blip r:embed="rId3"/>
          <a:stretch>
            <a:fillRect/>
          </a:stretch>
        </p:blipFill>
        <p:spPr>
          <a:xfrm>
            <a:off x="204918" y="2385584"/>
            <a:ext cx="8810127" cy="4372091"/>
          </a:xfrm>
          <a:prstGeom prst="rect">
            <a:avLst/>
          </a:prstGeom>
        </p:spPr>
      </p:pic>
    </p:spTree>
    <p:extLst>
      <p:ext uri="{BB962C8B-B14F-4D97-AF65-F5344CB8AC3E}">
        <p14:creationId xmlns:p14="http://schemas.microsoft.com/office/powerpoint/2010/main" val="116311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0F07174-BC1A-4327-DBB7-19B458D2B754}"/>
              </a:ext>
            </a:extLst>
          </p:cNvPr>
          <p:cNvSpPr txBox="1">
            <a:spLocks/>
          </p:cNvSpPr>
          <p:nvPr/>
        </p:nvSpPr>
        <p:spPr>
          <a:xfrm>
            <a:off x="457200" y="1664676"/>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Minimum Required for submittal</a:t>
            </a:r>
            <a:endParaRPr lang="en-US" sz="1800" b="1" u="sng" dirty="0"/>
          </a:p>
        </p:txBody>
      </p:sp>
      <p:pic>
        <p:nvPicPr>
          <p:cNvPr id="4" name="Picture 3" descr="A close-up of a application form&#10;&#10;Description automatically generated">
            <a:extLst>
              <a:ext uri="{FF2B5EF4-FFF2-40B4-BE49-F238E27FC236}">
                <a16:creationId xmlns:a16="http://schemas.microsoft.com/office/drawing/2014/main" id="{D6C5CC2B-29E6-5F3F-6176-56849C4F70F2}"/>
              </a:ext>
            </a:extLst>
          </p:cNvPr>
          <p:cNvPicPr>
            <a:picLocks noChangeAspect="1"/>
          </p:cNvPicPr>
          <p:nvPr/>
        </p:nvPicPr>
        <p:blipFill rotWithShape="1">
          <a:blip r:embed="rId3"/>
          <a:srcRect l="2183"/>
          <a:stretch/>
        </p:blipFill>
        <p:spPr>
          <a:xfrm>
            <a:off x="2308860" y="1040130"/>
            <a:ext cx="5349026" cy="5646420"/>
          </a:xfrm>
          <a:prstGeom prst="rect">
            <a:avLst/>
          </a:prstGeom>
        </p:spPr>
      </p:pic>
    </p:spTree>
    <p:extLst>
      <p:ext uri="{BB962C8B-B14F-4D97-AF65-F5344CB8AC3E}">
        <p14:creationId xmlns:p14="http://schemas.microsoft.com/office/powerpoint/2010/main" val="392356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card&#10;&#10;Description automatically generated">
            <a:extLst>
              <a:ext uri="{FF2B5EF4-FFF2-40B4-BE49-F238E27FC236}">
                <a16:creationId xmlns:a16="http://schemas.microsoft.com/office/drawing/2014/main" id="{51C00D25-DE66-C37E-4E33-B4DA79BA44C0}"/>
              </a:ext>
            </a:extLst>
          </p:cNvPr>
          <p:cNvPicPr>
            <a:picLocks noChangeAspect="1"/>
          </p:cNvPicPr>
          <p:nvPr/>
        </p:nvPicPr>
        <p:blipFill>
          <a:blip r:embed="rId3"/>
          <a:stretch>
            <a:fillRect/>
          </a:stretch>
        </p:blipFill>
        <p:spPr>
          <a:xfrm>
            <a:off x="0" y="2825985"/>
            <a:ext cx="9047988" cy="2848356"/>
          </a:xfrm>
          <a:prstGeom prst="rect">
            <a:avLst/>
          </a:prstGeom>
        </p:spPr>
      </p:pic>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183659"/>
            <a:ext cx="8229600" cy="621695"/>
          </a:xfrm>
        </p:spPr>
        <p:txBody>
          <a:bodyPr>
            <a:normAutofit/>
          </a:bodyPr>
          <a:lstStyle/>
          <a:p>
            <a:r>
              <a:rPr lang="en-US" u="sng" dirty="0"/>
              <a:t>Membership Card</a:t>
            </a:r>
            <a:endParaRPr lang="en-US" sz="1800" b="1" u="sng" dirty="0"/>
          </a:p>
        </p:txBody>
      </p:sp>
      <p:cxnSp>
        <p:nvCxnSpPr>
          <p:cNvPr id="11" name="Straight Arrow Connector 10">
            <a:extLst>
              <a:ext uri="{FF2B5EF4-FFF2-40B4-BE49-F238E27FC236}">
                <a16:creationId xmlns:a16="http://schemas.microsoft.com/office/drawing/2014/main" id="{4E3D1555-C324-6E5E-8DA7-320F1EC67ADA}"/>
              </a:ext>
            </a:extLst>
          </p:cNvPr>
          <p:cNvCxnSpPr>
            <a:cxnSpLocks/>
          </p:cNvCxnSpPr>
          <p:nvPr/>
        </p:nvCxnSpPr>
        <p:spPr>
          <a:xfrm>
            <a:off x="468923" y="2751450"/>
            <a:ext cx="11723" cy="781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2032D2-81FB-C217-3E10-0A3E00A825B1}"/>
              </a:ext>
            </a:extLst>
          </p:cNvPr>
          <p:cNvSpPr txBox="1"/>
          <p:nvPr/>
        </p:nvSpPr>
        <p:spPr>
          <a:xfrm>
            <a:off x="117231" y="1764851"/>
            <a:ext cx="2379784" cy="923330"/>
          </a:xfrm>
          <a:prstGeom prst="rect">
            <a:avLst/>
          </a:prstGeom>
          <a:noFill/>
          <a:ln>
            <a:solidFill>
              <a:schemeClr val="accent1"/>
            </a:solidFill>
          </a:ln>
        </p:spPr>
        <p:txBody>
          <a:bodyPr wrap="square" rtlCol="0">
            <a:spAutoFit/>
          </a:bodyPr>
          <a:lstStyle/>
          <a:p>
            <a:pPr algn="ctr"/>
            <a:r>
              <a:rPr lang="en-US" dirty="0"/>
              <a:t>This Number will be issued by National</a:t>
            </a:r>
          </a:p>
          <a:p>
            <a:pPr algn="ctr"/>
            <a:r>
              <a:rPr lang="en-US" dirty="0"/>
              <a:t>Leave blank</a:t>
            </a:r>
          </a:p>
        </p:txBody>
      </p:sp>
      <p:sp>
        <p:nvSpPr>
          <p:cNvPr id="18" name="TextBox 17">
            <a:extLst>
              <a:ext uri="{FF2B5EF4-FFF2-40B4-BE49-F238E27FC236}">
                <a16:creationId xmlns:a16="http://schemas.microsoft.com/office/drawing/2014/main" id="{C2DE1B7D-1B3E-0BB8-318B-19E953E2C7EF}"/>
              </a:ext>
            </a:extLst>
          </p:cNvPr>
          <p:cNvSpPr txBox="1"/>
          <p:nvPr/>
        </p:nvSpPr>
        <p:spPr>
          <a:xfrm>
            <a:off x="269630" y="5809272"/>
            <a:ext cx="8417169" cy="646331"/>
          </a:xfrm>
          <a:prstGeom prst="rect">
            <a:avLst/>
          </a:prstGeom>
          <a:noFill/>
          <a:ln>
            <a:solidFill>
              <a:schemeClr val="accent1"/>
            </a:solidFill>
          </a:ln>
        </p:spPr>
        <p:txBody>
          <a:bodyPr wrap="square" rtlCol="0">
            <a:spAutoFit/>
          </a:bodyPr>
          <a:lstStyle/>
          <a:p>
            <a:pPr algn="ctr"/>
            <a:r>
              <a:rPr lang="en-US" dirty="0">
                <a:highlight>
                  <a:srgbClr val="FFFF00"/>
                </a:highlight>
              </a:rPr>
              <a:t>All highlighted areas must be completed before submission</a:t>
            </a:r>
          </a:p>
          <a:p>
            <a:pPr algn="ctr"/>
            <a:r>
              <a:rPr lang="en-US" dirty="0">
                <a:highlight>
                  <a:srgbClr val="FFFF00"/>
                </a:highlight>
              </a:rPr>
              <a:t>** Except email if member doesn’t not wish to</a:t>
            </a:r>
          </a:p>
        </p:txBody>
      </p:sp>
      <p:sp>
        <p:nvSpPr>
          <p:cNvPr id="19" name="Title 1">
            <a:extLst>
              <a:ext uri="{FF2B5EF4-FFF2-40B4-BE49-F238E27FC236}">
                <a16:creationId xmlns:a16="http://schemas.microsoft.com/office/drawing/2014/main" id="{130C415F-A44C-751A-896A-D18128C7FCAB}"/>
              </a:ext>
            </a:extLst>
          </p:cNvPr>
          <p:cNvSpPr txBox="1">
            <a:spLocks/>
          </p:cNvSpPr>
          <p:nvPr/>
        </p:nvSpPr>
        <p:spPr>
          <a:xfrm>
            <a:off x="3295650" y="1943158"/>
            <a:ext cx="3962400" cy="621695"/>
          </a:xfrm>
          <a:prstGeom prst="rect">
            <a:avLst/>
          </a:prstGeom>
        </p:spPr>
        <p:txBody>
          <a:bodyPr vert="horz" lIns="91440" tIns="45720" rIns="91440" bIns="45720" rtlCol="0" anchor="ctr">
            <a:normAutofit lnSpcReduction="10000"/>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b="1" u="sng" dirty="0"/>
              <a:t>You must include this with your check and transmittal form</a:t>
            </a:r>
          </a:p>
        </p:txBody>
      </p:sp>
    </p:spTree>
    <p:extLst>
      <p:ext uri="{BB962C8B-B14F-4D97-AF65-F5344CB8AC3E}">
        <p14:creationId xmlns:p14="http://schemas.microsoft.com/office/powerpoint/2010/main" val="141815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544830" y="966489"/>
            <a:ext cx="8229600" cy="621695"/>
          </a:xfrm>
        </p:spPr>
        <p:txBody>
          <a:bodyPr>
            <a:normAutofit/>
          </a:bodyPr>
          <a:lstStyle/>
          <a:p>
            <a:r>
              <a:rPr lang="en-US" u="sng" dirty="0"/>
              <a:t>Membership Transmittal </a:t>
            </a:r>
            <a:r>
              <a:rPr lang="en-US" u="sng"/>
              <a:t>Form 2024</a:t>
            </a:r>
            <a:endParaRPr lang="en-US" sz="1800" b="1" u="sng" dirty="0"/>
          </a:p>
        </p:txBody>
      </p:sp>
      <p:sp>
        <p:nvSpPr>
          <p:cNvPr id="19" name="Title 1">
            <a:extLst>
              <a:ext uri="{FF2B5EF4-FFF2-40B4-BE49-F238E27FC236}">
                <a16:creationId xmlns:a16="http://schemas.microsoft.com/office/drawing/2014/main" id="{130C415F-A44C-751A-896A-D18128C7FCAB}"/>
              </a:ext>
            </a:extLst>
          </p:cNvPr>
          <p:cNvSpPr txBox="1">
            <a:spLocks/>
          </p:cNvSpPr>
          <p:nvPr/>
        </p:nvSpPr>
        <p:spPr>
          <a:xfrm>
            <a:off x="2678430" y="1771122"/>
            <a:ext cx="3962400" cy="621695"/>
          </a:xfrm>
          <a:prstGeom prst="rect">
            <a:avLst/>
          </a:prstGeom>
        </p:spPr>
        <p:txBody>
          <a:bodyPr vert="horz" lIns="91440" tIns="45720" rIns="91440" bIns="45720" rtlCol="0" anchor="ctr">
            <a:normAutofit lnSpcReduction="10000"/>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b="1" u="sng" dirty="0"/>
              <a:t>You must include this with your check and transmittal form</a:t>
            </a:r>
          </a:p>
        </p:txBody>
      </p:sp>
      <p:pic>
        <p:nvPicPr>
          <p:cNvPr id="4" name="Picture 3" descr="A close-up of a credit card&#10;&#10;Description automatically generated">
            <a:extLst>
              <a:ext uri="{FF2B5EF4-FFF2-40B4-BE49-F238E27FC236}">
                <a16:creationId xmlns:a16="http://schemas.microsoft.com/office/drawing/2014/main" id="{0E96F88E-69C5-DAA3-62F1-984F4D5B161D}"/>
              </a:ext>
            </a:extLst>
          </p:cNvPr>
          <p:cNvPicPr>
            <a:picLocks noChangeAspect="1"/>
          </p:cNvPicPr>
          <p:nvPr/>
        </p:nvPicPr>
        <p:blipFill>
          <a:blip r:embed="rId3"/>
          <a:stretch>
            <a:fillRect/>
          </a:stretch>
        </p:blipFill>
        <p:spPr>
          <a:xfrm>
            <a:off x="837438" y="1576754"/>
            <a:ext cx="7644384" cy="5106924"/>
          </a:xfrm>
          <a:prstGeom prst="rect">
            <a:avLst/>
          </a:prstGeom>
        </p:spPr>
      </p:pic>
    </p:spTree>
    <p:extLst>
      <p:ext uri="{BB962C8B-B14F-4D97-AF65-F5344CB8AC3E}">
        <p14:creationId xmlns:p14="http://schemas.microsoft.com/office/powerpoint/2010/main" val="376761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544830" y="966489"/>
            <a:ext cx="8229600" cy="621695"/>
          </a:xfrm>
        </p:spPr>
        <p:txBody>
          <a:bodyPr>
            <a:normAutofit/>
          </a:bodyPr>
          <a:lstStyle/>
          <a:p>
            <a:r>
              <a:rPr lang="en-US" u="sng" dirty="0"/>
              <a:t>Membership Transmittal Form 2025</a:t>
            </a:r>
            <a:endParaRPr lang="en-US" sz="1800" b="1" u="sng" dirty="0"/>
          </a:p>
        </p:txBody>
      </p:sp>
      <p:sp>
        <p:nvSpPr>
          <p:cNvPr id="19" name="Title 1">
            <a:extLst>
              <a:ext uri="{FF2B5EF4-FFF2-40B4-BE49-F238E27FC236}">
                <a16:creationId xmlns:a16="http://schemas.microsoft.com/office/drawing/2014/main" id="{130C415F-A44C-751A-896A-D18128C7FCAB}"/>
              </a:ext>
            </a:extLst>
          </p:cNvPr>
          <p:cNvSpPr txBox="1">
            <a:spLocks/>
          </p:cNvSpPr>
          <p:nvPr/>
        </p:nvSpPr>
        <p:spPr>
          <a:xfrm>
            <a:off x="2678430" y="1771122"/>
            <a:ext cx="3962400" cy="621695"/>
          </a:xfrm>
          <a:prstGeom prst="rect">
            <a:avLst/>
          </a:prstGeom>
        </p:spPr>
        <p:txBody>
          <a:bodyPr vert="horz" lIns="91440" tIns="45720" rIns="91440" bIns="45720" rtlCol="0" anchor="ctr">
            <a:normAutofit lnSpcReduction="10000"/>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b="1" u="sng" dirty="0"/>
              <a:t>You must include this with your check and transmittal form</a:t>
            </a:r>
          </a:p>
        </p:txBody>
      </p:sp>
      <p:pic>
        <p:nvPicPr>
          <p:cNvPr id="3" name="Picture 2" descr="A close-up of a document&#10;&#10;Description automatically generated">
            <a:extLst>
              <a:ext uri="{FF2B5EF4-FFF2-40B4-BE49-F238E27FC236}">
                <a16:creationId xmlns:a16="http://schemas.microsoft.com/office/drawing/2014/main" id="{E58C2F72-97BF-4D19-BBF3-DF26F4CC3250}"/>
              </a:ext>
            </a:extLst>
          </p:cNvPr>
          <p:cNvPicPr>
            <a:picLocks noChangeAspect="1"/>
          </p:cNvPicPr>
          <p:nvPr/>
        </p:nvPicPr>
        <p:blipFill>
          <a:blip r:embed="rId3"/>
          <a:stretch>
            <a:fillRect/>
          </a:stretch>
        </p:blipFill>
        <p:spPr>
          <a:xfrm>
            <a:off x="0" y="2437976"/>
            <a:ext cx="9144000" cy="4054415"/>
          </a:xfrm>
          <a:prstGeom prst="rect">
            <a:avLst/>
          </a:prstGeom>
        </p:spPr>
      </p:pic>
    </p:spTree>
    <p:extLst>
      <p:ext uri="{BB962C8B-B14F-4D97-AF65-F5344CB8AC3E}">
        <p14:creationId xmlns:p14="http://schemas.microsoft.com/office/powerpoint/2010/main" val="178307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rd&#10;&#10;Description automatically generated">
            <a:extLst>
              <a:ext uri="{FF2B5EF4-FFF2-40B4-BE49-F238E27FC236}">
                <a16:creationId xmlns:a16="http://schemas.microsoft.com/office/drawing/2014/main" id="{F3FF7FC6-3A08-E493-3F08-383B34CAD84C}"/>
              </a:ext>
            </a:extLst>
          </p:cNvPr>
          <p:cNvPicPr>
            <a:picLocks noChangeAspect="1"/>
          </p:cNvPicPr>
          <p:nvPr/>
        </p:nvPicPr>
        <p:blipFill rotWithShape="1">
          <a:blip r:embed="rId3"/>
          <a:srcRect t="17602" b="10242"/>
          <a:stretch/>
        </p:blipFill>
        <p:spPr>
          <a:xfrm>
            <a:off x="2124279" y="2242653"/>
            <a:ext cx="5167473" cy="3208527"/>
          </a:xfrm>
          <a:prstGeom prst="rect">
            <a:avLst/>
          </a:prstGeom>
        </p:spPr>
      </p:pic>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183659"/>
            <a:ext cx="8229600" cy="621695"/>
          </a:xfrm>
        </p:spPr>
        <p:txBody>
          <a:bodyPr>
            <a:normAutofit/>
          </a:bodyPr>
          <a:lstStyle/>
          <a:p>
            <a:r>
              <a:rPr lang="en-US" u="sng" dirty="0"/>
              <a:t>Member Data Form</a:t>
            </a:r>
            <a:endParaRPr lang="en-US" sz="1800" b="1" u="sng" dirty="0"/>
          </a:p>
        </p:txBody>
      </p:sp>
      <p:sp>
        <p:nvSpPr>
          <p:cNvPr id="13" name="Title 1">
            <a:extLst>
              <a:ext uri="{FF2B5EF4-FFF2-40B4-BE49-F238E27FC236}">
                <a16:creationId xmlns:a16="http://schemas.microsoft.com/office/drawing/2014/main" id="{C0F07174-BC1A-4327-DBB7-19B458D2B754}"/>
              </a:ext>
            </a:extLst>
          </p:cNvPr>
          <p:cNvSpPr txBox="1">
            <a:spLocks/>
          </p:cNvSpPr>
          <p:nvPr/>
        </p:nvSpPr>
        <p:spPr>
          <a:xfrm>
            <a:off x="457200" y="1664676"/>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Minimum Required for submittal</a:t>
            </a:r>
            <a:endParaRPr lang="en-US" sz="1800" b="1" u="sng" dirty="0"/>
          </a:p>
        </p:txBody>
      </p:sp>
      <p:cxnSp>
        <p:nvCxnSpPr>
          <p:cNvPr id="11" name="Straight Arrow Connector 10">
            <a:extLst>
              <a:ext uri="{FF2B5EF4-FFF2-40B4-BE49-F238E27FC236}">
                <a16:creationId xmlns:a16="http://schemas.microsoft.com/office/drawing/2014/main" id="{4E3D1555-C324-6E5E-8DA7-320F1EC67ADA}"/>
              </a:ext>
            </a:extLst>
          </p:cNvPr>
          <p:cNvCxnSpPr>
            <a:cxnSpLocks/>
          </p:cNvCxnSpPr>
          <p:nvPr/>
        </p:nvCxnSpPr>
        <p:spPr>
          <a:xfrm>
            <a:off x="1664677" y="2785481"/>
            <a:ext cx="2391508" cy="643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2032D2-81FB-C217-3E10-0A3E00A825B1}"/>
              </a:ext>
            </a:extLst>
          </p:cNvPr>
          <p:cNvSpPr txBox="1"/>
          <p:nvPr/>
        </p:nvSpPr>
        <p:spPr>
          <a:xfrm>
            <a:off x="100848" y="1612596"/>
            <a:ext cx="2379784" cy="923330"/>
          </a:xfrm>
          <a:prstGeom prst="rect">
            <a:avLst/>
          </a:prstGeom>
          <a:noFill/>
          <a:ln>
            <a:solidFill>
              <a:schemeClr val="accent1"/>
            </a:solidFill>
          </a:ln>
        </p:spPr>
        <p:txBody>
          <a:bodyPr wrap="square" rtlCol="0">
            <a:spAutoFit/>
          </a:bodyPr>
          <a:lstStyle/>
          <a:p>
            <a:pPr algn="ctr"/>
            <a:r>
              <a:rPr lang="en-US" dirty="0"/>
              <a:t>This Number will be issued by National</a:t>
            </a:r>
          </a:p>
          <a:p>
            <a:pPr algn="ctr"/>
            <a:r>
              <a:rPr lang="en-US" dirty="0"/>
              <a:t>Leave blank</a:t>
            </a:r>
          </a:p>
        </p:txBody>
      </p:sp>
      <p:sp>
        <p:nvSpPr>
          <p:cNvPr id="18" name="TextBox 17">
            <a:extLst>
              <a:ext uri="{FF2B5EF4-FFF2-40B4-BE49-F238E27FC236}">
                <a16:creationId xmlns:a16="http://schemas.microsoft.com/office/drawing/2014/main" id="{C2DE1B7D-1B3E-0BB8-318B-19E953E2C7EF}"/>
              </a:ext>
            </a:extLst>
          </p:cNvPr>
          <p:cNvSpPr txBox="1"/>
          <p:nvPr/>
        </p:nvSpPr>
        <p:spPr>
          <a:xfrm>
            <a:off x="269630" y="5809272"/>
            <a:ext cx="8417169" cy="369332"/>
          </a:xfrm>
          <a:prstGeom prst="rect">
            <a:avLst/>
          </a:prstGeom>
          <a:noFill/>
          <a:ln>
            <a:solidFill>
              <a:schemeClr val="accent1"/>
            </a:solidFill>
          </a:ln>
        </p:spPr>
        <p:txBody>
          <a:bodyPr wrap="square" rtlCol="0">
            <a:spAutoFit/>
          </a:bodyPr>
          <a:lstStyle/>
          <a:p>
            <a:pPr algn="ctr"/>
            <a:r>
              <a:rPr lang="en-US" dirty="0">
                <a:highlight>
                  <a:srgbClr val="FFFF00"/>
                </a:highlight>
              </a:rPr>
              <a:t>Post Officers needs to sign the card for it to be valid</a:t>
            </a:r>
          </a:p>
        </p:txBody>
      </p:sp>
    </p:spTree>
    <p:extLst>
      <p:ext uri="{BB962C8B-B14F-4D97-AF65-F5344CB8AC3E}">
        <p14:creationId xmlns:p14="http://schemas.microsoft.com/office/powerpoint/2010/main" val="292268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605790" y="1270038"/>
            <a:ext cx="8229600" cy="621695"/>
          </a:xfrm>
        </p:spPr>
        <p:txBody>
          <a:bodyPr>
            <a:normAutofit/>
          </a:bodyPr>
          <a:lstStyle/>
          <a:p>
            <a:r>
              <a:rPr lang="en-US" b="1" u="sng" dirty="0"/>
              <a:t>QUESTIONS?</a:t>
            </a:r>
            <a:endParaRPr lang="en-US" sz="1800" b="1" u="sng" dirty="0"/>
          </a:p>
        </p:txBody>
      </p:sp>
      <p:sp>
        <p:nvSpPr>
          <p:cNvPr id="2" name="Title 1">
            <a:extLst>
              <a:ext uri="{FF2B5EF4-FFF2-40B4-BE49-F238E27FC236}">
                <a16:creationId xmlns:a16="http://schemas.microsoft.com/office/drawing/2014/main" id="{4EF5256F-C1CC-347B-B96D-3571FD04630E}"/>
              </a:ext>
            </a:extLst>
          </p:cNvPr>
          <p:cNvSpPr txBox="1">
            <a:spLocks/>
          </p:cNvSpPr>
          <p:nvPr/>
        </p:nvSpPr>
        <p:spPr>
          <a:xfrm>
            <a:off x="605790" y="2111061"/>
            <a:ext cx="8229600" cy="4061139"/>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2800" b="1" u="sng" dirty="0"/>
              <a:t>Department of Colorado Headquarters</a:t>
            </a:r>
          </a:p>
          <a:p>
            <a:r>
              <a:rPr lang="en-US" sz="2800" b="1" u="sng" dirty="0"/>
              <a:t>7645 E. 1</a:t>
            </a:r>
            <a:r>
              <a:rPr lang="en-US" sz="2800" b="1" u="sng" baseline="30000" dirty="0"/>
              <a:t>st</a:t>
            </a:r>
            <a:r>
              <a:rPr lang="en-US" sz="2800" b="1" u="sng" dirty="0"/>
              <a:t> Ave. </a:t>
            </a:r>
          </a:p>
          <a:p>
            <a:r>
              <a:rPr lang="en-US" sz="2800" b="1" u="sng" dirty="0"/>
              <a:t>Denver, CO 8023</a:t>
            </a:r>
          </a:p>
          <a:p>
            <a:r>
              <a:rPr lang="en-US" sz="2800" b="1" u="sng" dirty="0"/>
              <a:t>303-366-5202</a:t>
            </a:r>
          </a:p>
          <a:p>
            <a:endParaRPr lang="en-US" sz="2800" b="1" u="sng" dirty="0"/>
          </a:p>
          <a:p>
            <a:r>
              <a:rPr lang="en-US" sz="2800" b="1" u="sng" dirty="0"/>
              <a:t>OPEN</a:t>
            </a:r>
          </a:p>
          <a:p>
            <a:r>
              <a:rPr lang="en-US" sz="2800" b="1" u="sng" dirty="0"/>
              <a:t>Monday – Friday</a:t>
            </a:r>
          </a:p>
          <a:p>
            <a:r>
              <a:rPr lang="en-US" sz="2800" b="1" u="sng" dirty="0"/>
              <a:t>8:00 a.m. – 4:00 p.m. </a:t>
            </a:r>
          </a:p>
        </p:txBody>
      </p:sp>
    </p:spTree>
    <p:extLst>
      <p:ext uri="{BB962C8B-B14F-4D97-AF65-F5344CB8AC3E}">
        <p14:creationId xmlns:p14="http://schemas.microsoft.com/office/powerpoint/2010/main" val="360928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199"/>
            <a:ext cx="8229600" cy="1143000"/>
          </a:xfrm>
        </p:spPr>
        <p:txBody>
          <a:bodyPr/>
          <a:lstStyle/>
          <a:p>
            <a:r>
              <a:rPr lang="en-US" u="sng" dirty="0"/>
              <a:t>2023 </a:t>
            </a:r>
            <a:br>
              <a:rPr lang="en-US" u="sng" dirty="0"/>
            </a:br>
            <a:r>
              <a:rPr lang="en-US" u="sng" dirty="0"/>
              <a:t>Membership Target Dates</a:t>
            </a:r>
          </a:p>
        </p:txBody>
      </p:sp>
      <p:sp>
        <p:nvSpPr>
          <p:cNvPr id="3" name="Content Placeholder 2"/>
          <p:cNvSpPr>
            <a:spLocks noGrp="1"/>
          </p:cNvSpPr>
          <p:nvPr>
            <p:ph idx="1"/>
          </p:nvPr>
        </p:nvSpPr>
        <p:spPr>
          <a:xfrm>
            <a:off x="457199" y="2203937"/>
            <a:ext cx="8475785" cy="4349263"/>
          </a:xfrm>
        </p:spPr>
        <p:txBody>
          <a:bodyPr>
            <a:normAutofit fontScale="25000" lnSpcReduction="20000"/>
          </a:bodyPr>
          <a:lstStyle/>
          <a:p>
            <a:pPr marL="0" indent="0">
              <a:buNone/>
            </a:pPr>
            <a:r>
              <a:rPr lang="en-US" sz="5600" b="1" dirty="0"/>
              <a:t>EARLY BIRD/NEF KICKOFF 					SEPTEMBER 13, 2023				50%   </a:t>
            </a:r>
            <a:r>
              <a:rPr lang="en-US" sz="5600" b="1" dirty="0">
                <a:solidFill>
                  <a:srgbClr val="FF0000"/>
                </a:solidFill>
              </a:rPr>
              <a:t>Success</a:t>
            </a:r>
          </a:p>
          <a:p>
            <a:pPr marL="0" indent="0">
              <a:buNone/>
            </a:pPr>
            <a:r>
              <a:rPr lang="en-US" sz="5600" b="1" dirty="0"/>
              <a:t>	</a:t>
            </a:r>
          </a:p>
          <a:p>
            <a:pPr marL="0" indent="0">
              <a:buNone/>
            </a:pPr>
            <a:r>
              <a:rPr lang="en-US" sz="5600" b="1" dirty="0"/>
              <a:t>FALL MEETINGS							OCTOBER 18, 2023					55%    </a:t>
            </a:r>
            <a:r>
              <a:rPr lang="en-US" sz="5600" b="1" dirty="0">
                <a:solidFill>
                  <a:srgbClr val="FF0000"/>
                </a:solidFill>
              </a:rPr>
              <a:t>Success</a:t>
            </a:r>
          </a:p>
          <a:p>
            <a:pPr marL="0" indent="0">
              <a:buNone/>
            </a:pPr>
            <a:endParaRPr lang="en-US" sz="5600" b="1" dirty="0"/>
          </a:p>
          <a:p>
            <a:pPr marL="0" indent="0">
              <a:buNone/>
            </a:pPr>
            <a:r>
              <a:rPr lang="en-US" sz="5600" b="1" dirty="0"/>
              <a:t>VETERANS DAY							NOVEMBER 15, 2023				65%</a:t>
            </a:r>
          </a:p>
          <a:p>
            <a:pPr marL="0" indent="0">
              <a:buNone/>
            </a:pPr>
            <a:endParaRPr lang="en-US" sz="5600" b="1" dirty="0"/>
          </a:p>
          <a:p>
            <a:pPr marL="0" indent="0">
              <a:buNone/>
            </a:pPr>
            <a:r>
              <a:rPr lang="en-US" sz="5600" b="1" dirty="0"/>
              <a:t>PEARL HARBOR DAY						DECEMBER 13, 2023				75%</a:t>
            </a:r>
          </a:p>
          <a:p>
            <a:pPr marL="0" indent="0">
              <a:buNone/>
            </a:pPr>
            <a:endParaRPr lang="en-US" sz="5600" b="1" dirty="0"/>
          </a:p>
          <a:p>
            <a:pPr marL="0" indent="0">
              <a:buNone/>
            </a:pPr>
            <a:r>
              <a:rPr lang="en-US" sz="5600" b="1" dirty="0"/>
              <a:t>MID-WINTER								JANUARY 18, 2023					80%</a:t>
            </a:r>
          </a:p>
          <a:p>
            <a:pPr marL="0" indent="0">
              <a:buNone/>
            </a:pPr>
            <a:endParaRPr lang="en-US" sz="5600" b="1" dirty="0"/>
          </a:p>
          <a:p>
            <a:pPr marL="0" indent="0">
              <a:buNone/>
            </a:pPr>
            <a:r>
              <a:rPr lang="en-US" sz="5600" b="1" dirty="0"/>
              <a:t>PRESIDENT’S DAY							FEBRUARY 14, 2024				85%</a:t>
            </a:r>
          </a:p>
          <a:p>
            <a:pPr marL="0" indent="0">
              <a:buNone/>
            </a:pPr>
            <a:r>
              <a:rPr lang="en-US" sz="5600" b="1" dirty="0"/>
              <a:t>	</a:t>
            </a:r>
          </a:p>
          <a:p>
            <a:pPr marL="0" indent="0">
              <a:buNone/>
            </a:pPr>
            <a:r>
              <a:rPr lang="en-US" sz="5600" b="1" dirty="0"/>
              <a:t>LEGION BIRTHDAY							MARCH 13, 2024					90%</a:t>
            </a:r>
          </a:p>
          <a:p>
            <a:pPr marL="0" indent="0">
              <a:buNone/>
            </a:pPr>
            <a:endParaRPr lang="en-US" sz="5600" b="1" dirty="0"/>
          </a:p>
          <a:p>
            <a:pPr marL="0" indent="0">
              <a:buNone/>
            </a:pPr>
            <a:r>
              <a:rPr lang="en-US" sz="5600" b="1" dirty="0"/>
              <a:t>CHILREN &amp; YOUTH							APRIL 10, 2024						95%</a:t>
            </a:r>
          </a:p>
          <a:p>
            <a:pPr marL="0" indent="0">
              <a:buNone/>
            </a:pPr>
            <a:endParaRPr lang="en-US" sz="5600" b="1" dirty="0"/>
          </a:p>
          <a:p>
            <a:pPr marL="0" indent="0">
              <a:buNone/>
            </a:pPr>
            <a:r>
              <a:rPr lang="en-US" sz="5600" b="1" dirty="0"/>
              <a:t>ARMED FORCES DAY 						MAY 15, 2024						100%</a:t>
            </a:r>
          </a:p>
          <a:p>
            <a:pPr marL="0" indent="0">
              <a:buNone/>
            </a:pPr>
            <a:endParaRPr lang="en-US" sz="5600" b="1" dirty="0"/>
          </a:p>
          <a:p>
            <a:pPr marL="0" indent="0">
              <a:buNone/>
            </a:pPr>
            <a:r>
              <a:rPr lang="en-US" sz="5600" b="1" dirty="0"/>
              <a:t>**DELEGATE STRENGTH 					30 DAYS PRIOR TO</a:t>
            </a:r>
          </a:p>
          <a:p>
            <a:pPr marL="0" indent="0">
              <a:buNone/>
            </a:pPr>
            <a:r>
              <a:rPr lang="en-US" sz="2900" b="1" dirty="0"/>
              <a:t>											</a:t>
            </a:r>
            <a:r>
              <a:rPr lang="en-US" sz="5600" b="1" dirty="0"/>
              <a:t>NATIONAL CONVENTION</a:t>
            </a:r>
            <a:r>
              <a:rPr lang="en-US" sz="2900" b="1" dirty="0"/>
              <a:t>	</a:t>
            </a:r>
            <a:r>
              <a:rPr lang="en-US" sz="2900" dirty="0"/>
              <a:t>		</a:t>
            </a:r>
            <a:r>
              <a:rPr lang="en-US" sz="1600" dirty="0"/>
              <a:t>				</a:t>
            </a:r>
          </a:p>
        </p:txBody>
      </p:sp>
    </p:spTree>
    <p:extLst>
      <p:ext uri="{BB962C8B-B14F-4D97-AF65-F5344CB8AC3E}">
        <p14:creationId xmlns:p14="http://schemas.microsoft.com/office/powerpoint/2010/main" val="78505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5707"/>
            <a:ext cx="8229600" cy="1143000"/>
          </a:xfrm>
        </p:spPr>
        <p:txBody>
          <a:bodyPr/>
          <a:lstStyle/>
          <a:p>
            <a:r>
              <a:rPr lang="en-US" u="sng" dirty="0"/>
              <a:t>2023-2024</a:t>
            </a:r>
            <a:br>
              <a:rPr lang="en-US" u="sng" dirty="0"/>
            </a:br>
            <a:r>
              <a:rPr lang="en-US" u="sng" dirty="0"/>
              <a:t>RENEAL SCHEDULE</a:t>
            </a:r>
          </a:p>
        </p:txBody>
      </p:sp>
      <p:sp>
        <p:nvSpPr>
          <p:cNvPr id="6" name="Content Placeholder 2">
            <a:extLst>
              <a:ext uri="{FF2B5EF4-FFF2-40B4-BE49-F238E27FC236}">
                <a16:creationId xmlns:a16="http://schemas.microsoft.com/office/drawing/2014/main" id="{F2235DB8-67B4-49B0-9129-C9F26BC84B4D}"/>
              </a:ext>
            </a:extLst>
          </p:cNvPr>
          <p:cNvSpPr>
            <a:spLocks noGrp="1"/>
          </p:cNvSpPr>
          <p:nvPr>
            <p:ph idx="1"/>
          </p:nvPr>
        </p:nvSpPr>
        <p:spPr>
          <a:xfrm>
            <a:off x="457200" y="2170243"/>
            <a:ext cx="8229600" cy="3702050"/>
          </a:xfrm>
        </p:spPr>
        <p:txBody>
          <a:bodyPr>
            <a:normAutofit lnSpcReduction="10000"/>
          </a:bodyPr>
          <a:lstStyle/>
          <a:p>
            <a:pPr marL="0" indent="0" algn="ctr">
              <a:buNone/>
            </a:pPr>
            <a:r>
              <a:rPr lang="en-US" sz="1600" b="1" u="sng" dirty="0"/>
              <a:t>CUTOFF DATES</a:t>
            </a:r>
            <a:r>
              <a:rPr lang="en-US" sz="1600" b="1" dirty="0"/>
              <a:t>							</a:t>
            </a:r>
            <a:r>
              <a:rPr lang="en-US" sz="1600" b="1" u="sng" dirty="0"/>
              <a:t>RENEWAL MAIL DATES</a:t>
            </a:r>
          </a:p>
          <a:p>
            <a:pPr marL="0" indent="0" algn="ctr">
              <a:buNone/>
            </a:pPr>
            <a:endParaRPr lang="en-US" sz="1600" dirty="0"/>
          </a:p>
          <a:p>
            <a:pPr marL="0" indent="0" algn="ctr">
              <a:buNone/>
            </a:pPr>
            <a:r>
              <a:rPr lang="en-US" sz="1600" b="1" dirty="0"/>
              <a:t>MAY 15, 2023								JULY 1-8, 2-23</a:t>
            </a:r>
          </a:p>
          <a:p>
            <a:pPr marL="0" indent="0" algn="ctr">
              <a:buNone/>
            </a:pPr>
            <a:endParaRPr lang="en-US" sz="1600" b="1" dirty="0"/>
          </a:p>
          <a:p>
            <a:pPr marL="0" indent="0" algn="ctr">
              <a:buNone/>
            </a:pPr>
            <a:r>
              <a:rPr lang="en-US" sz="1600" b="1" dirty="0"/>
              <a:t>SEPTEMBER 13, 2023					OCTOBER 7-14, 2023</a:t>
            </a:r>
          </a:p>
          <a:p>
            <a:pPr marL="0" indent="0" algn="ctr">
              <a:buNone/>
            </a:pPr>
            <a:endParaRPr lang="en-US" sz="1600" b="1" dirty="0"/>
          </a:p>
          <a:p>
            <a:pPr marL="0" indent="0" algn="ctr">
              <a:buNone/>
            </a:pPr>
            <a:r>
              <a:rPr lang="en-US" sz="1600" b="1" dirty="0"/>
              <a:t>OCTOBER 18, 2023						NOVEMBER 10-18, 2023</a:t>
            </a:r>
          </a:p>
          <a:p>
            <a:pPr marL="0" indent="0" algn="ctr">
              <a:buNone/>
            </a:pPr>
            <a:endParaRPr lang="en-US" sz="1600" b="1" dirty="0"/>
          </a:p>
          <a:p>
            <a:pPr marL="0" indent="0" algn="ctr">
              <a:buNone/>
            </a:pPr>
            <a:r>
              <a:rPr lang="en-US" sz="1600" b="1" dirty="0"/>
              <a:t>DECEMBER 13, 2023						JANUARY 6-12, 2024</a:t>
            </a:r>
          </a:p>
          <a:p>
            <a:pPr marL="0" indent="0" algn="ctr">
              <a:buNone/>
            </a:pPr>
            <a:endParaRPr lang="en-US" sz="1600" b="1" dirty="0"/>
          </a:p>
          <a:p>
            <a:pPr marL="0" indent="0" algn="ctr">
              <a:buNone/>
            </a:pPr>
            <a:r>
              <a:rPr lang="en-US" sz="1600" b="1" dirty="0"/>
              <a:t>FEBRUARY 14, 2024						MARCH 2-8, 2024</a:t>
            </a:r>
          </a:p>
          <a:p>
            <a:pPr marL="0" indent="0" algn="ctr">
              <a:buNone/>
            </a:pPr>
            <a:endParaRPr lang="en-US" sz="1600" b="1" dirty="0"/>
          </a:p>
          <a:p>
            <a:pPr marL="0" indent="0" algn="ctr">
              <a:buNone/>
            </a:pPr>
            <a:r>
              <a:rPr lang="en-US" sz="1600" b="1" dirty="0"/>
              <a:t>APRIL 10, 2024							MAY 4-10, 2024</a:t>
            </a:r>
          </a:p>
        </p:txBody>
      </p:sp>
      <p:sp>
        <p:nvSpPr>
          <p:cNvPr id="9" name="Content Placeholder 2">
            <a:extLst>
              <a:ext uri="{FF2B5EF4-FFF2-40B4-BE49-F238E27FC236}">
                <a16:creationId xmlns:a16="http://schemas.microsoft.com/office/drawing/2014/main" id="{288CAAC7-5320-C9F2-4B66-ECBF32515AEF}"/>
              </a:ext>
            </a:extLst>
          </p:cNvPr>
          <p:cNvSpPr txBox="1">
            <a:spLocks/>
          </p:cNvSpPr>
          <p:nvPr/>
        </p:nvSpPr>
        <p:spPr>
          <a:xfrm>
            <a:off x="457200" y="6056871"/>
            <a:ext cx="8229600" cy="729395"/>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endParaRPr lang="en-US" sz="1600" b="1" dirty="0"/>
          </a:p>
        </p:txBody>
      </p:sp>
      <p:sp>
        <p:nvSpPr>
          <p:cNvPr id="10" name="Content Placeholder 2">
            <a:extLst>
              <a:ext uri="{FF2B5EF4-FFF2-40B4-BE49-F238E27FC236}">
                <a16:creationId xmlns:a16="http://schemas.microsoft.com/office/drawing/2014/main" id="{142A3FD3-B1C8-104A-992C-58F351F1179D}"/>
              </a:ext>
            </a:extLst>
          </p:cNvPr>
          <p:cNvSpPr txBox="1">
            <a:spLocks/>
          </p:cNvSpPr>
          <p:nvPr/>
        </p:nvSpPr>
        <p:spPr>
          <a:xfrm>
            <a:off x="339969" y="5913829"/>
            <a:ext cx="8229600" cy="741118"/>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600" b="1" dirty="0"/>
              <a:t>Transmittals not received by the cutoff date may prevent a subsequent renewal notice from being delivered at or around the renewal date.</a:t>
            </a:r>
          </a:p>
        </p:txBody>
      </p:sp>
    </p:spTree>
    <p:extLst>
      <p:ext uri="{BB962C8B-B14F-4D97-AF65-F5344CB8AC3E}">
        <p14:creationId xmlns:p14="http://schemas.microsoft.com/office/powerpoint/2010/main" val="155247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214C57-0422-93A7-5640-D95E7F3929A6}"/>
              </a:ext>
            </a:extLst>
          </p:cNvPr>
          <p:cNvSpPr>
            <a:spLocks noGrp="1"/>
          </p:cNvSpPr>
          <p:nvPr>
            <p:ph idx="1"/>
          </p:nvPr>
        </p:nvSpPr>
        <p:spPr>
          <a:xfrm>
            <a:off x="562708" y="946665"/>
            <a:ext cx="8229600" cy="5911335"/>
          </a:xfrm>
        </p:spPr>
        <p:txBody>
          <a:bodyPr>
            <a:normAutofit fontScale="92500" lnSpcReduction="10000"/>
          </a:bodyPr>
          <a:lstStyle/>
          <a:p>
            <a:pPr marL="0" marR="0" indent="0" algn="ctr">
              <a:lnSpc>
                <a:spcPct val="107000"/>
              </a:lnSpc>
              <a:spcBef>
                <a:spcPts val="0"/>
              </a:spcBef>
              <a:spcAft>
                <a:spcPts val="0"/>
              </a:spcAft>
              <a:buNone/>
            </a:pP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2024</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Membership Award Program</a:t>
            </a:r>
          </a:p>
          <a:p>
            <a:pPr marL="0" marR="0" indent="0" algn="ctr">
              <a:lnSpc>
                <a:spcPct val="107000"/>
              </a:lnSpc>
              <a:spcBef>
                <a:spcPts val="0"/>
              </a:spcBef>
              <a:spcAft>
                <a:spcPts val="0"/>
              </a:spcAft>
              <a:buNone/>
            </a:pPr>
            <a:endParaRPr lang="en-US" sz="22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following district will be sister districts.</a:t>
            </a:r>
          </a:p>
          <a:p>
            <a:pPr marL="0" marR="0" indent="0" algn="ctr">
              <a:lnSpc>
                <a:spcPct val="107000"/>
              </a:lnSpc>
              <a:spcBef>
                <a:spcPts val="0"/>
              </a:spcBef>
              <a:spcAft>
                <a:spcPts val="0"/>
              </a:spcAft>
              <a:buNone/>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Districts 1 and 2</a:t>
            </a: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Districts 3 and 4		</a:t>
            </a: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Districts 5 and 6</a:t>
            </a: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Districts 7 and 8</a:t>
            </a: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Districts 9 &amp; 10</a:t>
            </a: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District 11 and 12</a:t>
            </a:r>
          </a:p>
          <a:p>
            <a:pPr marL="0" marR="0" indent="0" algn="ctr">
              <a:lnSpc>
                <a:spcPct val="107000"/>
              </a:lnSpc>
              <a:spcBef>
                <a:spcPts val="0"/>
              </a:spcBef>
              <a:spcAft>
                <a:spcPts val="0"/>
              </a:spcAft>
              <a:buNone/>
            </a:pPr>
            <a:r>
              <a:rPr lang="en-US" sz="2200" kern="100" dirty="0">
                <a:latin typeface="Calibri" panose="020F0502020204030204" pitchFamily="34" charset="0"/>
                <a:ea typeface="Calibri" panose="020F0502020204030204" pitchFamily="34" charset="0"/>
                <a:cs typeface="Times New Roman" panose="02020603050405020304" pitchFamily="18" charset="0"/>
              </a:rPr>
              <a:t>District 13 and 14</a:t>
            </a:r>
          </a:p>
          <a:p>
            <a:pPr marL="0" marR="0" indent="0">
              <a:lnSpc>
                <a:spcPct val="107000"/>
              </a:lnSpc>
              <a:spcBef>
                <a:spcPts val="0"/>
              </a:spcBef>
              <a:spcAft>
                <a:spcPts val="0"/>
              </a:spcAft>
              <a:buNone/>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District 15</a:t>
            </a:r>
          </a:p>
          <a:p>
            <a:pPr marL="0" marR="0" indent="0" algn="ctr">
              <a:lnSpc>
                <a:spcPct val="107000"/>
              </a:lnSpc>
              <a:spcBef>
                <a:spcPts val="0"/>
              </a:spcBef>
              <a:spcAft>
                <a:spcPts val="0"/>
              </a:spcAft>
              <a:buNone/>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 (Department HQ Posts 211 &amp; 123)</a:t>
            </a:r>
          </a:p>
          <a:p>
            <a:pPr marL="0" marR="0" indent="0">
              <a:lnSpc>
                <a:spcPct val="107000"/>
              </a:lnSpc>
              <a:spcBef>
                <a:spcPts val="0"/>
              </a:spcBef>
              <a:spcAft>
                <a:spcPts val="0"/>
              </a:spcAft>
              <a:buNone/>
            </a:pPr>
            <a:endParaRPr lang="en-US" sz="17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A total of 7 sister district awards will be given out after each target date. </a:t>
            </a:r>
          </a:p>
          <a:p>
            <a:pPr marL="0" marR="0" indent="0" algn="ctr">
              <a:lnSpc>
                <a:spcPct val="107000"/>
              </a:lnSpc>
              <a:spcBef>
                <a:spcPts val="0"/>
              </a:spcBef>
              <a:spcAft>
                <a:spcPts val="0"/>
              </a:spcAft>
              <a:buNone/>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The sister district who meets the target and has the highest percentage will win the award.  </a:t>
            </a:r>
          </a:p>
          <a:p>
            <a:pPr marL="0" marR="0" indent="0" algn="ctr">
              <a:lnSpc>
                <a:spcPct val="107000"/>
              </a:lnSpc>
              <a:spcBef>
                <a:spcPts val="0"/>
              </a:spcBef>
              <a:spcAft>
                <a:spcPts val="0"/>
              </a:spcAft>
              <a:buNone/>
            </a:pPr>
            <a:endParaRPr lang="en-US" sz="17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Posts who meet or exceed the membership percentages by the target date will receive an award are each target date</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15497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the united states&#10;&#10;Description automatically generated">
            <a:extLst>
              <a:ext uri="{FF2B5EF4-FFF2-40B4-BE49-F238E27FC236}">
                <a16:creationId xmlns:a16="http://schemas.microsoft.com/office/drawing/2014/main" id="{8B1487E4-4851-888A-763A-D0C32DE89E28}"/>
              </a:ext>
            </a:extLst>
          </p:cNvPr>
          <p:cNvPicPr>
            <a:picLocks noGrp="1" noChangeAspect="1"/>
          </p:cNvPicPr>
          <p:nvPr>
            <p:ph idx="1"/>
          </p:nvPr>
        </p:nvPicPr>
        <p:blipFill>
          <a:blip r:embed="rId3"/>
          <a:stretch>
            <a:fillRect/>
          </a:stretch>
        </p:blipFill>
        <p:spPr>
          <a:xfrm>
            <a:off x="925830" y="1268730"/>
            <a:ext cx="7846169" cy="5406073"/>
          </a:xfrm>
        </p:spPr>
      </p:pic>
      <p:sp>
        <p:nvSpPr>
          <p:cNvPr id="8" name="TextBox 7">
            <a:extLst>
              <a:ext uri="{FF2B5EF4-FFF2-40B4-BE49-F238E27FC236}">
                <a16:creationId xmlns:a16="http://schemas.microsoft.com/office/drawing/2014/main" id="{14BFF477-654F-A673-8F00-F865B703F7A0}"/>
              </a:ext>
            </a:extLst>
          </p:cNvPr>
          <p:cNvSpPr txBox="1"/>
          <p:nvPr/>
        </p:nvSpPr>
        <p:spPr>
          <a:xfrm>
            <a:off x="3577590" y="795204"/>
            <a:ext cx="4572000" cy="375552"/>
          </a:xfrm>
          <a:prstGeom prst="rect">
            <a:avLst/>
          </a:prstGeom>
          <a:noFill/>
        </p:spPr>
        <p:txBody>
          <a:bodyPr wrap="square">
            <a:spAutoFit/>
          </a:bodyPr>
          <a:lstStyle/>
          <a:p>
            <a:pPr marL="0" marR="0" indent="0" algn="ctr">
              <a:lnSpc>
                <a:spcPct val="107000"/>
              </a:lnSpc>
              <a:spcBef>
                <a:spcPts val="0"/>
              </a:spcBef>
              <a:spcAft>
                <a:spcPts val="0"/>
              </a:spcAft>
              <a:buNone/>
            </a:pPr>
            <a:r>
              <a:rPr lang="en-US" b="1" kern="100" dirty="0">
                <a:latin typeface="Calibri" panose="020F0502020204030204" pitchFamily="34" charset="0"/>
                <a:ea typeface="Calibri" panose="020F0502020204030204" pitchFamily="34" charset="0"/>
                <a:cs typeface="Times New Roman" panose="02020603050405020304" pitchFamily="18" charset="0"/>
              </a:rPr>
              <a:t>District Map</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25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1380"/>
            <a:ext cx="8229600" cy="1143000"/>
          </a:xfrm>
        </p:spPr>
        <p:txBody>
          <a:bodyPr>
            <a:normAutofit/>
          </a:bodyPr>
          <a:lstStyle/>
          <a:p>
            <a:r>
              <a:rPr lang="en-US" sz="2800" b="1" dirty="0"/>
              <a:t>Membership Goals 2024</a:t>
            </a:r>
          </a:p>
        </p:txBody>
      </p:sp>
      <p:graphicFrame>
        <p:nvGraphicFramePr>
          <p:cNvPr id="12" name="Content Placeholder 11">
            <a:extLst>
              <a:ext uri="{FF2B5EF4-FFF2-40B4-BE49-F238E27FC236}">
                <a16:creationId xmlns:a16="http://schemas.microsoft.com/office/drawing/2014/main" id="{069B9EC5-D1E6-8730-E50C-2AF54C6368EC}"/>
              </a:ext>
            </a:extLst>
          </p:cNvPr>
          <p:cNvGraphicFramePr>
            <a:graphicFrameLocks noGrp="1"/>
          </p:cNvGraphicFramePr>
          <p:nvPr>
            <p:ph idx="1"/>
            <p:extLst>
              <p:ext uri="{D42A27DB-BD31-4B8C-83A1-F6EECF244321}">
                <p14:modId xmlns:p14="http://schemas.microsoft.com/office/powerpoint/2010/main" val="3819990533"/>
              </p:ext>
            </p:extLst>
          </p:nvPr>
        </p:nvGraphicFramePr>
        <p:xfrm>
          <a:off x="404444" y="1723293"/>
          <a:ext cx="8335109" cy="4431450"/>
        </p:xfrm>
        <a:graphic>
          <a:graphicData uri="http://schemas.openxmlformats.org/drawingml/2006/table">
            <a:tbl>
              <a:tblPr/>
              <a:tblGrid>
                <a:gridCol w="2158325">
                  <a:extLst>
                    <a:ext uri="{9D8B030D-6E8A-4147-A177-3AD203B41FA5}">
                      <a16:colId xmlns:a16="http://schemas.microsoft.com/office/drawing/2014/main" val="958097690"/>
                    </a:ext>
                  </a:extLst>
                </a:gridCol>
                <a:gridCol w="1001065">
                  <a:extLst>
                    <a:ext uri="{9D8B030D-6E8A-4147-A177-3AD203B41FA5}">
                      <a16:colId xmlns:a16="http://schemas.microsoft.com/office/drawing/2014/main" val="3892842571"/>
                    </a:ext>
                  </a:extLst>
                </a:gridCol>
                <a:gridCol w="1001065">
                  <a:extLst>
                    <a:ext uri="{9D8B030D-6E8A-4147-A177-3AD203B41FA5}">
                      <a16:colId xmlns:a16="http://schemas.microsoft.com/office/drawing/2014/main" val="808748380"/>
                    </a:ext>
                  </a:extLst>
                </a:gridCol>
                <a:gridCol w="1001065">
                  <a:extLst>
                    <a:ext uri="{9D8B030D-6E8A-4147-A177-3AD203B41FA5}">
                      <a16:colId xmlns:a16="http://schemas.microsoft.com/office/drawing/2014/main" val="2249895908"/>
                    </a:ext>
                  </a:extLst>
                </a:gridCol>
                <a:gridCol w="1001065">
                  <a:extLst>
                    <a:ext uri="{9D8B030D-6E8A-4147-A177-3AD203B41FA5}">
                      <a16:colId xmlns:a16="http://schemas.microsoft.com/office/drawing/2014/main" val="3072838280"/>
                    </a:ext>
                  </a:extLst>
                </a:gridCol>
                <a:gridCol w="1001065">
                  <a:extLst>
                    <a:ext uri="{9D8B030D-6E8A-4147-A177-3AD203B41FA5}">
                      <a16:colId xmlns:a16="http://schemas.microsoft.com/office/drawing/2014/main" val="28193265"/>
                    </a:ext>
                  </a:extLst>
                </a:gridCol>
                <a:gridCol w="1171459">
                  <a:extLst>
                    <a:ext uri="{9D8B030D-6E8A-4147-A177-3AD203B41FA5}">
                      <a16:colId xmlns:a16="http://schemas.microsoft.com/office/drawing/2014/main" val="2423884406"/>
                    </a:ext>
                  </a:extLst>
                </a:gridCol>
              </a:tblGrid>
              <a:tr h="304776">
                <a:tc>
                  <a:txBody>
                    <a:bodyPr/>
                    <a:lstStyle/>
                    <a:p>
                      <a:pPr algn="ctr" fontAlgn="b"/>
                      <a:r>
                        <a:rPr lang="en-US" sz="1400" b="1" i="0" u="none" strike="noStrike" dirty="0">
                          <a:solidFill>
                            <a:srgbClr val="FFFFFF"/>
                          </a:solidFill>
                          <a:effectLst/>
                          <a:latin typeface="Arial" panose="020B0604020202020204" pitchFamily="34" charset="0"/>
                        </a:rPr>
                        <a:t>District</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tc>
                  <a:txBody>
                    <a:bodyPr/>
                    <a:lstStyle/>
                    <a:p>
                      <a:pPr algn="ctr" fontAlgn="b"/>
                      <a:r>
                        <a:rPr lang="en-US" sz="1400" b="1" i="0" u="none" strike="noStrike" dirty="0">
                          <a:solidFill>
                            <a:srgbClr val="FFFFFF"/>
                          </a:solidFill>
                          <a:effectLst/>
                          <a:latin typeface="Arial" panose="020B0604020202020204" pitchFamily="34" charset="0"/>
                        </a:rPr>
                        <a:t>New</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tc>
                  <a:txBody>
                    <a:bodyPr/>
                    <a:lstStyle/>
                    <a:p>
                      <a:pPr algn="ctr" fontAlgn="b"/>
                      <a:r>
                        <a:rPr lang="en-US" sz="1400" b="1" i="0" u="none" strike="noStrike" dirty="0">
                          <a:solidFill>
                            <a:srgbClr val="FFFFFF"/>
                          </a:solidFill>
                          <a:effectLst/>
                          <a:latin typeface="Arial" panose="020B0604020202020204" pitchFamily="34" charset="0"/>
                        </a:rPr>
                        <a:t>PUFL</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tc>
                  <a:txBody>
                    <a:bodyPr/>
                    <a:lstStyle/>
                    <a:p>
                      <a:pPr algn="ctr" fontAlgn="b"/>
                      <a:r>
                        <a:rPr lang="en-US" sz="1400" b="1" i="0" u="none" strike="noStrike" dirty="0">
                          <a:solidFill>
                            <a:srgbClr val="FFFFFF"/>
                          </a:solidFill>
                          <a:effectLst/>
                          <a:latin typeface="Arial" panose="020B0604020202020204" pitchFamily="34" charset="0"/>
                        </a:rPr>
                        <a:t>Renewal</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tc>
                  <a:txBody>
                    <a:bodyPr/>
                    <a:lstStyle/>
                    <a:p>
                      <a:pPr algn="ctr" fontAlgn="t"/>
                      <a:r>
                        <a:rPr lang="en-US" sz="1400" b="1" i="0" u="none" strike="noStrike" dirty="0">
                          <a:solidFill>
                            <a:srgbClr val="FFFFFF"/>
                          </a:solidFill>
                          <a:effectLst/>
                          <a:latin typeface="Arial" panose="020B0604020202020204" pitchFamily="34" charset="0"/>
                        </a:rPr>
                        <a:t>HQ Tran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tc>
                  <a:txBody>
                    <a:bodyPr/>
                    <a:lstStyle/>
                    <a:p>
                      <a:pPr algn="ctr" fontAlgn="b"/>
                      <a:r>
                        <a:rPr lang="en-US" sz="1400" b="1" i="0" u="none" strike="noStrike" dirty="0">
                          <a:solidFill>
                            <a:srgbClr val="FFFFFF"/>
                          </a:solidFill>
                          <a:effectLst/>
                          <a:latin typeface="Arial" panose="020B0604020202020204" pitchFamily="34" charset="0"/>
                        </a:rPr>
                        <a:t>Totals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tc>
                  <a:txBody>
                    <a:bodyPr/>
                    <a:lstStyle/>
                    <a:p>
                      <a:pPr algn="ctr" fontAlgn="b"/>
                      <a:r>
                        <a:rPr lang="en-US" sz="1400" b="1" i="0" u="none" strike="noStrike" dirty="0">
                          <a:solidFill>
                            <a:srgbClr val="FFFFFF"/>
                          </a:solidFill>
                          <a:effectLst/>
                          <a:latin typeface="Arial" panose="020B0604020202020204" pitchFamily="34" charset="0"/>
                        </a:rPr>
                        <a:t>Goal</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64A0"/>
                    </a:solidFill>
                  </a:tcPr>
                </a:tc>
                <a:extLst>
                  <a:ext uri="{0D108BD9-81ED-4DB2-BD59-A6C34878D82A}">
                    <a16:rowId xmlns:a16="http://schemas.microsoft.com/office/drawing/2014/main" val="725509075"/>
                  </a:ext>
                </a:extLst>
              </a:tr>
              <a:tr h="260092">
                <a:tc>
                  <a:txBody>
                    <a:bodyPr/>
                    <a:lstStyle/>
                    <a:p>
                      <a:pPr algn="ctr" fontAlgn="b"/>
                      <a:r>
                        <a:rPr lang="en-US" sz="1400" b="0" i="0" u="none" strike="noStrike">
                          <a:solidFill>
                            <a:srgbClr val="333333"/>
                          </a:solidFill>
                          <a:effectLst/>
                          <a:latin typeface="Arial" panose="020B0604020202020204" pitchFamily="34" charset="0"/>
                        </a:rPr>
                        <a:t>CO Dist 0001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348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327187847"/>
                  </a:ext>
                </a:extLst>
              </a:tr>
              <a:tr h="260092">
                <a:tc>
                  <a:txBody>
                    <a:bodyPr/>
                    <a:lstStyle/>
                    <a:p>
                      <a:pPr algn="ctr" fontAlgn="b"/>
                      <a:r>
                        <a:rPr lang="en-US" sz="1400" b="0" i="0" u="none" strike="noStrike" dirty="0">
                          <a:solidFill>
                            <a:srgbClr val="333333"/>
                          </a:solidFill>
                          <a:effectLst/>
                          <a:latin typeface="Arial" panose="020B0604020202020204" pitchFamily="34" charset="0"/>
                        </a:rPr>
                        <a:t>CO </a:t>
                      </a:r>
                      <a:r>
                        <a:rPr lang="en-US" sz="1400" b="0" i="0" u="none" strike="noStrike" dirty="0" err="1">
                          <a:solidFill>
                            <a:srgbClr val="333333"/>
                          </a:solidFill>
                          <a:effectLst/>
                          <a:latin typeface="Arial" panose="020B0604020202020204" pitchFamily="34" charset="0"/>
                        </a:rPr>
                        <a:t>Dist</a:t>
                      </a:r>
                      <a:r>
                        <a:rPr lang="en-US" sz="1400" b="0" i="0" u="none" strike="noStrike" dirty="0">
                          <a:solidFill>
                            <a:srgbClr val="333333"/>
                          </a:solidFill>
                          <a:effectLst/>
                          <a:latin typeface="Arial" panose="020B0604020202020204" pitchFamily="34" charset="0"/>
                        </a:rPr>
                        <a:t> 0002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825883"/>
                  </a:ext>
                </a:extLst>
              </a:tr>
              <a:tr h="260092">
                <a:tc>
                  <a:txBody>
                    <a:bodyPr/>
                    <a:lstStyle/>
                    <a:p>
                      <a:pPr algn="ctr" fontAlgn="b"/>
                      <a:r>
                        <a:rPr lang="en-US" sz="1400" b="0" i="0" u="none" strike="noStrike" dirty="0">
                          <a:solidFill>
                            <a:srgbClr val="333333"/>
                          </a:solidFill>
                          <a:effectLst/>
                          <a:latin typeface="Arial" panose="020B0604020202020204" pitchFamily="34" charset="0"/>
                        </a:rPr>
                        <a:t>CO </a:t>
                      </a:r>
                      <a:r>
                        <a:rPr lang="en-US" sz="1400" b="0" i="0" u="none" strike="noStrike" dirty="0" err="1">
                          <a:solidFill>
                            <a:srgbClr val="333333"/>
                          </a:solidFill>
                          <a:effectLst/>
                          <a:latin typeface="Arial" panose="020B0604020202020204" pitchFamily="34" charset="0"/>
                        </a:rPr>
                        <a:t>Dist</a:t>
                      </a:r>
                      <a:r>
                        <a:rPr lang="en-US" sz="1400" b="0" i="0" u="none" strike="noStrike" dirty="0">
                          <a:solidFill>
                            <a:srgbClr val="333333"/>
                          </a:solidFill>
                          <a:effectLst/>
                          <a:latin typeface="Arial" panose="020B0604020202020204" pitchFamily="34" charset="0"/>
                        </a:rPr>
                        <a:t> 0003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386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3922557637"/>
                  </a:ext>
                </a:extLst>
              </a:tr>
              <a:tr h="260092">
                <a:tc>
                  <a:txBody>
                    <a:bodyPr/>
                    <a:lstStyle/>
                    <a:p>
                      <a:pPr algn="ctr" fontAlgn="b"/>
                      <a:r>
                        <a:rPr lang="en-US" sz="1400" b="0" i="0" u="none" strike="noStrike" dirty="0">
                          <a:solidFill>
                            <a:srgbClr val="333333"/>
                          </a:solidFill>
                          <a:effectLst/>
                          <a:latin typeface="Arial" panose="020B0604020202020204" pitchFamily="34" charset="0"/>
                        </a:rPr>
                        <a:t>CO </a:t>
                      </a:r>
                      <a:r>
                        <a:rPr lang="en-US" sz="1400" b="0" i="0" u="none" strike="noStrike" dirty="0" err="1">
                          <a:solidFill>
                            <a:srgbClr val="333333"/>
                          </a:solidFill>
                          <a:effectLst/>
                          <a:latin typeface="Arial" panose="020B0604020202020204" pitchFamily="34" charset="0"/>
                        </a:rPr>
                        <a:t>Dist</a:t>
                      </a:r>
                      <a:r>
                        <a:rPr lang="en-US" sz="1400" b="0" i="0" u="none" strike="noStrike" dirty="0">
                          <a:solidFill>
                            <a:srgbClr val="333333"/>
                          </a:solidFill>
                          <a:effectLst/>
                          <a:latin typeface="Arial" panose="020B0604020202020204" pitchFamily="34" charset="0"/>
                        </a:rPr>
                        <a:t> 0004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376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377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2839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455480"/>
                  </a:ext>
                </a:extLst>
              </a:tr>
              <a:tr h="260092">
                <a:tc>
                  <a:txBody>
                    <a:bodyPr/>
                    <a:lstStyle/>
                    <a:p>
                      <a:pPr algn="ctr" fontAlgn="b"/>
                      <a:r>
                        <a:rPr lang="en-US" sz="1400" b="0" i="0" u="none" strike="noStrike" dirty="0">
                          <a:solidFill>
                            <a:srgbClr val="333333"/>
                          </a:solidFill>
                          <a:effectLst/>
                          <a:latin typeface="Arial" panose="020B0604020202020204" pitchFamily="34" charset="0"/>
                        </a:rPr>
                        <a:t>CO </a:t>
                      </a:r>
                      <a:r>
                        <a:rPr lang="en-US" sz="1400" b="0" i="0" u="none" strike="noStrike" dirty="0" err="1">
                          <a:solidFill>
                            <a:srgbClr val="333333"/>
                          </a:solidFill>
                          <a:effectLst/>
                          <a:latin typeface="Arial" panose="020B0604020202020204" pitchFamily="34" charset="0"/>
                        </a:rPr>
                        <a:t>Dist</a:t>
                      </a:r>
                      <a:r>
                        <a:rPr lang="en-US" sz="1400" b="0" i="0" u="none" strike="noStrike" dirty="0">
                          <a:solidFill>
                            <a:srgbClr val="333333"/>
                          </a:solidFill>
                          <a:effectLst/>
                          <a:latin typeface="Arial" panose="020B0604020202020204" pitchFamily="34" charset="0"/>
                        </a:rPr>
                        <a:t> 0005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378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378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2882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1575692140"/>
                  </a:ext>
                </a:extLst>
              </a:tr>
              <a:tr h="260092">
                <a:tc>
                  <a:txBody>
                    <a:bodyPr/>
                    <a:lstStyle/>
                    <a:p>
                      <a:pPr algn="ctr" fontAlgn="b"/>
                      <a:r>
                        <a:rPr lang="en-US" sz="1400" b="0" i="0" u="none" strike="noStrike">
                          <a:solidFill>
                            <a:srgbClr val="333333"/>
                          </a:solidFill>
                          <a:effectLst/>
                          <a:latin typeface="Arial" panose="020B0604020202020204" pitchFamily="34" charset="0"/>
                        </a:rPr>
                        <a:t>CO Dist 0006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375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375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2458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0136943"/>
                  </a:ext>
                </a:extLst>
              </a:tr>
              <a:tr h="260092">
                <a:tc>
                  <a:txBody>
                    <a:bodyPr/>
                    <a:lstStyle/>
                    <a:p>
                      <a:pPr algn="ctr" fontAlgn="b"/>
                      <a:r>
                        <a:rPr lang="en-US" sz="1400" b="0" i="0" u="none" strike="noStrike">
                          <a:solidFill>
                            <a:srgbClr val="333333"/>
                          </a:solidFill>
                          <a:effectLst/>
                          <a:latin typeface="Arial" panose="020B0604020202020204" pitchFamily="34" charset="0"/>
                        </a:rPr>
                        <a:t>CO Dist 0007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509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509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2590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3384453295"/>
                  </a:ext>
                </a:extLst>
              </a:tr>
              <a:tr h="260092">
                <a:tc>
                  <a:txBody>
                    <a:bodyPr/>
                    <a:lstStyle/>
                    <a:p>
                      <a:pPr algn="ctr" fontAlgn="b"/>
                      <a:r>
                        <a:rPr lang="en-US" sz="1400" b="0" i="0" u="none" strike="noStrike">
                          <a:solidFill>
                            <a:srgbClr val="333333"/>
                          </a:solidFill>
                          <a:effectLst/>
                          <a:latin typeface="Arial" panose="020B0604020202020204" pitchFamily="34" charset="0"/>
                        </a:rPr>
                        <a:t>CO Dist 0008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892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9203759"/>
                  </a:ext>
                </a:extLst>
              </a:tr>
              <a:tr h="260092">
                <a:tc>
                  <a:txBody>
                    <a:bodyPr/>
                    <a:lstStyle/>
                    <a:p>
                      <a:pPr algn="ctr" fontAlgn="b"/>
                      <a:r>
                        <a:rPr lang="en-US" sz="1400" b="0" i="0" u="none" strike="noStrike">
                          <a:solidFill>
                            <a:srgbClr val="333333"/>
                          </a:solidFill>
                          <a:effectLst/>
                          <a:latin typeface="Arial" panose="020B0604020202020204" pitchFamily="34" charset="0"/>
                        </a:rPr>
                        <a:t>CO Dist 0009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210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4078446981"/>
                  </a:ext>
                </a:extLst>
              </a:tr>
              <a:tr h="260092">
                <a:tc>
                  <a:txBody>
                    <a:bodyPr/>
                    <a:lstStyle/>
                    <a:p>
                      <a:pPr algn="ctr" fontAlgn="b"/>
                      <a:r>
                        <a:rPr lang="en-US" sz="1400" b="0" i="0" u="none" strike="noStrike">
                          <a:solidFill>
                            <a:srgbClr val="333333"/>
                          </a:solidFill>
                          <a:effectLst/>
                          <a:latin typeface="Arial" panose="020B0604020202020204" pitchFamily="34" charset="0"/>
                        </a:rPr>
                        <a:t>CO Dist 0010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45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45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373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0910818"/>
                  </a:ext>
                </a:extLst>
              </a:tr>
              <a:tr h="260092">
                <a:tc>
                  <a:txBody>
                    <a:bodyPr/>
                    <a:lstStyle/>
                    <a:p>
                      <a:pPr algn="ctr" fontAlgn="b"/>
                      <a:r>
                        <a:rPr lang="en-US" sz="1400" b="0" i="0" u="none" strike="noStrike">
                          <a:solidFill>
                            <a:srgbClr val="333333"/>
                          </a:solidFill>
                          <a:effectLst/>
                          <a:latin typeface="Arial" panose="020B0604020202020204" pitchFamily="34" charset="0"/>
                        </a:rPr>
                        <a:t>CO Dist 0011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399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297018203"/>
                  </a:ext>
                </a:extLst>
              </a:tr>
              <a:tr h="260092">
                <a:tc>
                  <a:txBody>
                    <a:bodyPr/>
                    <a:lstStyle/>
                    <a:p>
                      <a:pPr algn="ctr" fontAlgn="b"/>
                      <a:r>
                        <a:rPr lang="en-US" sz="1400" b="0" i="0" u="none" strike="noStrike">
                          <a:solidFill>
                            <a:srgbClr val="333333"/>
                          </a:solidFill>
                          <a:effectLst/>
                          <a:latin typeface="Arial" panose="020B0604020202020204" pitchFamily="34" charset="0"/>
                        </a:rPr>
                        <a:t>CO Dist 0012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44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45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241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3205356"/>
                  </a:ext>
                </a:extLst>
              </a:tr>
              <a:tr h="260092">
                <a:tc>
                  <a:txBody>
                    <a:bodyPr/>
                    <a:lstStyle/>
                    <a:p>
                      <a:pPr algn="ctr" fontAlgn="b"/>
                      <a:r>
                        <a:rPr lang="en-US" sz="1400" b="0" i="0" u="none" strike="noStrike">
                          <a:solidFill>
                            <a:srgbClr val="333333"/>
                          </a:solidFill>
                          <a:effectLst/>
                          <a:latin typeface="Arial" panose="020B0604020202020204" pitchFamily="34" charset="0"/>
                        </a:rPr>
                        <a:t>CO Dist 0013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48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48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349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514027043"/>
                  </a:ext>
                </a:extLst>
              </a:tr>
              <a:tr h="260092">
                <a:tc>
                  <a:txBody>
                    <a:bodyPr/>
                    <a:lstStyle/>
                    <a:p>
                      <a:pPr algn="ctr" fontAlgn="b"/>
                      <a:r>
                        <a:rPr lang="en-US" sz="1400" b="0" i="0" u="none" strike="noStrike">
                          <a:solidFill>
                            <a:srgbClr val="333333"/>
                          </a:solidFill>
                          <a:effectLst/>
                          <a:latin typeface="Arial" panose="020B0604020202020204" pitchFamily="34" charset="0"/>
                        </a:rPr>
                        <a:t>CO Dist 0014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53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53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333333"/>
                          </a:solidFill>
                          <a:effectLst/>
                          <a:latin typeface="Arial" panose="020B0604020202020204" pitchFamily="34" charset="0"/>
                        </a:rPr>
                        <a:t>293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4843899"/>
                  </a:ext>
                </a:extLst>
              </a:tr>
              <a:tr h="260092">
                <a:tc>
                  <a:txBody>
                    <a:bodyPr/>
                    <a:lstStyle/>
                    <a:p>
                      <a:pPr algn="ctr" fontAlgn="b"/>
                      <a:r>
                        <a:rPr lang="en-US" sz="1400" b="0" i="0" u="none" strike="noStrike">
                          <a:solidFill>
                            <a:srgbClr val="333333"/>
                          </a:solidFill>
                          <a:effectLst/>
                          <a:latin typeface="Arial" panose="020B0604020202020204" pitchFamily="34" charset="0"/>
                        </a:rPr>
                        <a:t>CO Dist 0099 LGN</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b"/>
                      <a:r>
                        <a:rPr lang="en-US" sz="1400" b="0" i="0" u="none" strike="noStrike">
                          <a:solidFill>
                            <a:srgbClr val="333333"/>
                          </a:solidFill>
                          <a:effectLst/>
                          <a:latin typeface="Arial" panose="020B0604020202020204" pitchFamily="34" charset="0"/>
                        </a:rPr>
                        <a:t>2195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689687633"/>
                  </a:ext>
                </a:extLst>
              </a:tr>
              <a:tr h="225294">
                <a:tc>
                  <a:txBody>
                    <a:bodyPr/>
                    <a:lstStyle/>
                    <a:p>
                      <a:pPr algn="ctr" fontAlgn="b"/>
                      <a:r>
                        <a:rPr lang="en-US" sz="1400" b="1" i="0" u="none" strike="noStrike" dirty="0">
                          <a:solidFill>
                            <a:srgbClr val="333333"/>
                          </a:solidFill>
                          <a:effectLst/>
                          <a:latin typeface="Arial" panose="020B0604020202020204" pitchFamily="34" charset="0"/>
                        </a:rPr>
                        <a:t>SUM:</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333333"/>
                          </a:solidFill>
                          <a:effectLst/>
                          <a:latin typeface="Arial" panose="020B0604020202020204" pitchFamily="34" charset="0"/>
                        </a:rPr>
                        <a:t>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333333"/>
                          </a:solidFill>
                          <a:effectLst/>
                          <a:latin typeface="Arial" panose="020B0604020202020204" pitchFamily="34" charset="0"/>
                        </a:rPr>
                        <a:t>2409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333333"/>
                          </a:solidFill>
                          <a:effectLst/>
                          <a:latin typeface="Arial" panose="020B0604020202020204" pitchFamily="34" charset="0"/>
                        </a:rPr>
                        <a:t>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333333"/>
                          </a:solidFill>
                          <a:effectLst/>
                          <a:latin typeface="Arial" panose="020B0604020202020204" pitchFamily="34" charset="0"/>
                        </a:rPr>
                        <a:t>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333333"/>
                          </a:solidFill>
                          <a:effectLst/>
                          <a:latin typeface="Arial" panose="020B0604020202020204" pitchFamily="34" charset="0"/>
                        </a:rPr>
                        <a:t>2414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333333"/>
                          </a:solidFill>
                          <a:effectLst/>
                          <a:latin typeface="Arial" panose="020B0604020202020204" pitchFamily="34" charset="0"/>
                        </a:rPr>
                        <a:t>16679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0427231"/>
                  </a:ext>
                </a:extLst>
              </a:tr>
            </a:tbl>
          </a:graphicData>
        </a:graphic>
      </p:graphicFrame>
    </p:spTree>
    <p:extLst>
      <p:ext uri="{BB962C8B-B14F-4D97-AF65-F5344CB8AC3E}">
        <p14:creationId xmlns:p14="http://schemas.microsoft.com/office/powerpoint/2010/main" val="399812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644"/>
            <a:ext cx="8229600" cy="1747110"/>
          </a:xfrm>
        </p:spPr>
        <p:txBody>
          <a:bodyPr>
            <a:normAutofit fontScale="90000"/>
          </a:bodyPr>
          <a:lstStyle/>
          <a:p>
            <a:r>
              <a:rPr lang="en-US" u="sng" dirty="0"/>
              <a:t>National Dues Increase</a:t>
            </a:r>
            <a:br>
              <a:rPr lang="en-US" u="sng" dirty="0"/>
            </a:br>
            <a:r>
              <a:rPr lang="en-US" u="sng" dirty="0"/>
              <a:t>effective</a:t>
            </a:r>
            <a:br>
              <a:rPr lang="en-US" u="sng" dirty="0"/>
            </a:br>
            <a:r>
              <a:rPr lang="en-US" u="sng" dirty="0"/>
              <a:t>2025 Membership Year</a:t>
            </a:r>
            <a:br>
              <a:rPr lang="en-US" u="sng" dirty="0"/>
            </a:br>
            <a:r>
              <a:rPr lang="en-US" sz="1800" b="1" u="sng" dirty="0"/>
              <a:t>This increase will appear on the July renewal notices</a:t>
            </a:r>
          </a:p>
        </p:txBody>
      </p:sp>
      <p:graphicFrame>
        <p:nvGraphicFramePr>
          <p:cNvPr id="3" name="Table 2">
            <a:extLst>
              <a:ext uri="{FF2B5EF4-FFF2-40B4-BE49-F238E27FC236}">
                <a16:creationId xmlns:a16="http://schemas.microsoft.com/office/drawing/2014/main" id="{1A680A56-9C21-3728-7891-16DE653174E7}"/>
              </a:ext>
            </a:extLst>
          </p:cNvPr>
          <p:cNvGraphicFramePr>
            <a:graphicFrameLocks noGrp="1"/>
          </p:cNvGraphicFramePr>
          <p:nvPr>
            <p:extLst>
              <p:ext uri="{D42A27DB-BD31-4B8C-83A1-F6EECF244321}">
                <p14:modId xmlns:p14="http://schemas.microsoft.com/office/powerpoint/2010/main" val="4172305883"/>
              </p:ext>
            </p:extLst>
          </p:nvPr>
        </p:nvGraphicFramePr>
        <p:xfrm>
          <a:off x="642082" y="3141867"/>
          <a:ext cx="8044718" cy="1335977"/>
        </p:xfrm>
        <a:graphic>
          <a:graphicData uri="http://schemas.openxmlformats.org/drawingml/2006/table">
            <a:tbl>
              <a:tblPr firstRow="1" firstCol="1" bandRow="1"/>
              <a:tblGrid>
                <a:gridCol w="1338301">
                  <a:extLst>
                    <a:ext uri="{9D8B030D-6E8A-4147-A177-3AD203B41FA5}">
                      <a16:colId xmlns:a16="http://schemas.microsoft.com/office/drawing/2014/main" val="483929170"/>
                    </a:ext>
                  </a:extLst>
                </a:gridCol>
                <a:gridCol w="1476232">
                  <a:extLst>
                    <a:ext uri="{9D8B030D-6E8A-4147-A177-3AD203B41FA5}">
                      <a16:colId xmlns:a16="http://schemas.microsoft.com/office/drawing/2014/main" val="2866192565"/>
                    </a:ext>
                  </a:extLst>
                </a:gridCol>
                <a:gridCol w="1811739">
                  <a:extLst>
                    <a:ext uri="{9D8B030D-6E8A-4147-A177-3AD203B41FA5}">
                      <a16:colId xmlns:a16="http://schemas.microsoft.com/office/drawing/2014/main" val="4087539930"/>
                    </a:ext>
                  </a:extLst>
                </a:gridCol>
                <a:gridCol w="1476232">
                  <a:extLst>
                    <a:ext uri="{9D8B030D-6E8A-4147-A177-3AD203B41FA5}">
                      <a16:colId xmlns:a16="http://schemas.microsoft.com/office/drawing/2014/main" val="3311208919"/>
                    </a:ext>
                  </a:extLst>
                </a:gridCol>
                <a:gridCol w="1942214">
                  <a:extLst>
                    <a:ext uri="{9D8B030D-6E8A-4147-A177-3AD203B41FA5}">
                      <a16:colId xmlns:a16="http://schemas.microsoft.com/office/drawing/2014/main" val="1850738555"/>
                    </a:ext>
                  </a:extLst>
                </a:gridCol>
              </a:tblGrid>
              <a:tr h="381000">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DISTRICT DUES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DEPARTMENT DUES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NATIONAL DUES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TOTAL OUT FROM POST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390522"/>
                  </a:ext>
                </a:extLst>
              </a:tr>
              <a:tr h="38100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21427"/>
                  </a:ext>
                </a:extLst>
              </a:tr>
              <a:tr h="381000">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970244"/>
                  </a:ext>
                </a:extLst>
              </a:tr>
            </a:tbl>
          </a:graphicData>
        </a:graphic>
      </p:graphicFrame>
      <p:sp>
        <p:nvSpPr>
          <p:cNvPr id="8" name="Title 1">
            <a:extLst>
              <a:ext uri="{FF2B5EF4-FFF2-40B4-BE49-F238E27FC236}">
                <a16:creationId xmlns:a16="http://schemas.microsoft.com/office/drawing/2014/main" id="{F4D35C09-808D-AB40-2DFA-808A27BCC03A}"/>
              </a:ext>
            </a:extLst>
          </p:cNvPr>
          <p:cNvSpPr txBox="1">
            <a:spLocks/>
          </p:cNvSpPr>
          <p:nvPr/>
        </p:nvSpPr>
        <p:spPr>
          <a:xfrm>
            <a:off x="457200" y="4742356"/>
            <a:ext cx="8229600" cy="114300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i="1" dirty="0"/>
              <a:t>Posts with dues less than $41.00 should consider increasing their dues for 2025</a:t>
            </a:r>
          </a:p>
        </p:txBody>
      </p:sp>
    </p:spTree>
    <p:extLst>
      <p:ext uri="{BB962C8B-B14F-4D97-AF65-F5344CB8AC3E}">
        <p14:creationId xmlns:p14="http://schemas.microsoft.com/office/powerpoint/2010/main" val="68080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183659"/>
            <a:ext cx="8229600" cy="621695"/>
          </a:xfrm>
        </p:spPr>
        <p:txBody>
          <a:bodyPr>
            <a:normAutofit/>
          </a:bodyPr>
          <a:lstStyle/>
          <a:p>
            <a:r>
              <a:rPr lang="en-US" u="sng" dirty="0"/>
              <a:t>Member Data Form</a:t>
            </a:r>
            <a:endParaRPr lang="en-US" sz="1800" b="1" u="sng" dirty="0"/>
          </a:p>
        </p:txBody>
      </p:sp>
      <p:pic>
        <p:nvPicPr>
          <p:cNvPr id="12" name="Picture 11" descr="A close up of a member card&#10;&#10;Description automatically generated">
            <a:extLst>
              <a:ext uri="{FF2B5EF4-FFF2-40B4-BE49-F238E27FC236}">
                <a16:creationId xmlns:a16="http://schemas.microsoft.com/office/drawing/2014/main" id="{22450BC2-BE53-F9A9-AFD7-E7BFBA97A658}"/>
              </a:ext>
            </a:extLst>
          </p:cNvPr>
          <p:cNvPicPr>
            <a:picLocks noChangeAspect="1"/>
          </p:cNvPicPr>
          <p:nvPr/>
        </p:nvPicPr>
        <p:blipFill>
          <a:blip r:embed="rId3"/>
          <a:stretch>
            <a:fillRect/>
          </a:stretch>
        </p:blipFill>
        <p:spPr>
          <a:xfrm>
            <a:off x="0" y="2479254"/>
            <a:ext cx="8932985" cy="2831299"/>
          </a:xfrm>
          <a:prstGeom prst="rect">
            <a:avLst/>
          </a:prstGeom>
        </p:spPr>
      </p:pic>
      <p:sp>
        <p:nvSpPr>
          <p:cNvPr id="13" name="Title 1">
            <a:extLst>
              <a:ext uri="{FF2B5EF4-FFF2-40B4-BE49-F238E27FC236}">
                <a16:creationId xmlns:a16="http://schemas.microsoft.com/office/drawing/2014/main" id="{C0F07174-BC1A-4327-DBB7-19B458D2B754}"/>
              </a:ext>
            </a:extLst>
          </p:cNvPr>
          <p:cNvSpPr txBox="1">
            <a:spLocks/>
          </p:cNvSpPr>
          <p:nvPr/>
        </p:nvSpPr>
        <p:spPr>
          <a:xfrm>
            <a:off x="457200" y="1664676"/>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Minimum Required for submittal</a:t>
            </a:r>
            <a:endParaRPr lang="en-US" sz="1800" b="1" u="sng" dirty="0"/>
          </a:p>
        </p:txBody>
      </p:sp>
    </p:spTree>
    <p:extLst>
      <p:ext uri="{BB962C8B-B14F-4D97-AF65-F5344CB8AC3E}">
        <p14:creationId xmlns:p14="http://schemas.microsoft.com/office/powerpoint/2010/main" val="418656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32C37A-44EE-DE6C-5454-48DF5683D99C}"/>
              </a:ext>
            </a:extLst>
          </p:cNvPr>
          <p:cNvSpPr>
            <a:spLocks noGrp="1"/>
          </p:cNvSpPr>
          <p:nvPr>
            <p:ph type="title"/>
          </p:nvPr>
        </p:nvSpPr>
        <p:spPr>
          <a:xfrm>
            <a:off x="457200" y="1042981"/>
            <a:ext cx="8229600" cy="621695"/>
          </a:xfrm>
        </p:spPr>
        <p:txBody>
          <a:bodyPr>
            <a:normAutofit/>
          </a:bodyPr>
          <a:lstStyle/>
          <a:p>
            <a:r>
              <a:rPr lang="en-US" u="sng" dirty="0"/>
              <a:t>Member Data Form</a:t>
            </a:r>
            <a:endParaRPr lang="en-US" sz="1800" b="1" u="sng" dirty="0"/>
          </a:p>
        </p:txBody>
      </p:sp>
      <p:pic>
        <p:nvPicPr>
          <p:cNvPr id="3" name="Picture 2" descr="A close-up of a membership record&#10;&#10;Description automatically generated">
            <a:extLst>
              <a:ext uri="{FF2B5EF4-FFF2-40B4-BE49-F238E27FC236}">
                <a16:creationId xmlns:a16="http://schemas.microsoft.com/office/drawing/2014/main" id="{77E2D818-13D9-B7F3-23A8-E5FCDC32BBEB}"/>
              </a:ext>
            </a:extLst>
          </p:cNvPr>
          <p:cNvPicPr>
            <a:picLocks noChangeAspect="1"/>
          </p:cNvPicPr>
          <p:nvPr/>
        </p:nvPicPr>
        <p:blipFill>
          <a:blip r:embed="rId3"/>
          <a:stretch>
            <a:fillRect/>
          </a:stretch>
        </p:blipFill>
        <p:spPr>
          <a:xfrm>
            <a:off x="850158" y="2257618"/>
            <a:ext cx="7607808" cy="4416552"/>
          </a:xfrm>
          <a:prstGeom prst="rect">
            <a:avLst/>
          </a:prstGeom>
        </p:spPr>
      </p:pic>
      <p:sp>
        <p:nvSpPr>
          <p:cNvPr id="4" name="Title 1">
            <a:extLst>
              <a:ext uri="{FF2B5EF4-FFF2-40B4-BE49-F238E27FC236}">
                <a16:creationId xmlns:a16="http://schemas.microsoft.com/office/drawing/2014/main" id="{C1BCDCFC-EA3D-0A37-BC32-854683C0FACC}"/>
              </a:ext>
            </a:extLst>
          </p:cNvPr>
          <p:cNvSpPr txBox="1">
            <a:spLocks/>
          </p:cNvSpPr>
          <p:nvPr/>
        </p:nvSpPr>
        <p:spPr>
          <a:xfrm>
            <a:off x="539262" y="1635923"/>
            <a:ext cx="8229600" cy="621695"/>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a:lstStyle>
          <a:p>
            <a:r>
              <a:rPr lang="en-US" sz="1800" u="sng" dirty="0"/>
              <a:t>This section is used to change members information </a:t>
            </a:r>
            <a:endParaRPr lang="en-US" sz="1800" b="1" u="sng" dirty="0"/>
          </a:p>
        </p:txBody>
      </p:sp>
    </p:spTree>
    <p:extLst>
      <p:ext uri="{BB962C8B-B14F-4D97-AF65-F5344CB8AC3E}">
        <p14:creationId xmlns:p14="http://schemas.microsoft.com/office/powerpoint/2010/main" val="2586433468"/>
      </p:ext>
    </p:extLst>
  </p:cSld>
  <p:clrMapOvr>
    <a:masterClrMapping/>
  </p:clrMapOvr>
</p:sld>
</file>

<file path=ppt/theme/theme1.xml><?xml version="1.0" encoding="utf-8"?>
<a:theme xmlns:a="http://schemas.openxmlformats.org/drawingml/2006/main" name="TAL DRTV Update 824">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D4FF57A77ABE49AB3AABE19CA94E43" ma:contentTypeVersion="9" ma:contentTypeDescription="Create a new document." ma:contentTypeScope="" ma:versionID="0979eb596b2851f319e2a0916361a11e">
  <xsd:schema xmlns:xsd="http://www.w3.org/2001/XMLSchema" xmlns:xs="http://www.w3.org/2001/XMLSchema" xmlns:p="http://schemas.microsoft.com/office/2006/metadata/properties" xmlns:ns2="abd488d1-1616-4939-b69e-bf8f5173aa4d" targetNamespace="http://schemas.microsoft.com/office/2006/metadata/properties" ma:root="true" ma:fieldsID="3a54cbedb16a7045953f7bceac65d3f4" ns2:_="">
    <xsd:import namespace="abd488d1-1616-4939-b69e-bf8f5173a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488d1-1616-4939-b69e-bf8f5173a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D85DCF-3D7B-43D4-A0D0-B33AC3B798FF}">
  <ds:schemaRefs>
    <ds:schemaRef ds:uri="http://schemas.microsoft.com/office/2006/documentManagement/types"/>
    <ds:schemaRef ds:uri="abd488d1-1616-4939-b69e-bf8f5173aa4d"/>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8703D11F-2CA0-48D1-9FCE-0C24B36DB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488d1-1616-4939-b69e-bf8f5173a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0D42E1-5E36-409F-892B-A7CCC5C82A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20644</TotalTime>
  <Words>1042</Words>
  <Application>Microsoft Office PowerPoint</Application>
  <PresentationFormat>On-screen Show (4:3)</PresentationFormat>
  <Paragraphs>260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Trebuchet MS</vt:lpstr>
      <vt:lpstr>TAL DRTV Update 824</vt:lpstr>
      <vt:lpstr>Membership Plan and Goals</vt:lpstr>
      <vt:lpstr>2023  Membership Target Dates</vt:lpstr>
      <vt:lpstr>2023-2024 RENEAL SCHEDULE</vt:lpstr>
      <vt:lpstr>PowerPoint Presentation</vt:lpstr>
      <vt:lpstr>PowerPoint Presentation</vt:lpstr>
      <vt:lpstr>Membership Goals 2024</vt:lpstr>
      <vt:lpstr>National Dues Increase effective 2025 Membership Year This increase will appear on the July renewal notices</vt:lpstr>
      <vt:lpstr>Member Data Form</vt:lpstr>
      <vt:lpstr>Member Data Form</vt:lpstr>
      <vt:lpstr>Member Data Form</vt:lpstr>
      <vt:lpstr>Member Data Form</vt:lpstr>
      <vt:lpstr>Membership Application</vt:lpstr>
      <vt:lpstr>PowerPoint Presentation</vt:lpstr>
      <vt:lpstr>Membership Card</vt:lpstr>
      <vt:lpstr>Membership Transmittal Form 2024</vt:lpstr>
      <vt:lpstr>Membership Transmittal Form 2025</vt:lpstr>
      <vt:lpstr>Member Data Form</vt:lpstr>
      <vt:lpstr>QUESTIONS?</vt:lpstr>
    </vt:vector>
  </TitlesOfParts>
  <Company>The American Legion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Mook, Kevin M</dc:creator>
  <cp:lastModifiedBy>Jennifer Havlick</cp:lastModifiedBy>
  <cp:revision>8</cp:revision>
  <cp:lastPrinted>2023-10-19T17:59:14Z</cp:lastPrinted>
  <dcterms:created xsi:type="dcterms:W3CDTF">2014-07-25T19:46:03Z</dcterms:created>
  <dcterms:modified xsi:type="dcterms:W3CDTF">2023-10-19T17:59:55Z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0x01010083D4FF57A77ABE49AB3AABE19CA94E43</vt:lpwstr>
  </property>
  <property fmtid="{D5CDD505-2E9C-101B-9397-08002B2CF9AE}" pid="3" name="MSIP_Label_ecc91b28-7e0e-4bfd-870f-ca289b7f09ce_Enabled">
    <vt:lpwstr>true</vt:lpwstr>
  </property>
  <property fmtid="{D5CDD505-2E9C-101B-9397-08002B2CF9AE}" pid="4" name="MSIP_Label_ecc91b28-7e0e-4bfd-870f-ca289b7f09ce_SetDate">
    <vt:lpwstr>2023-07-27T13:32:26Z</vt:lpwstr>
  </property>
  <property fmtid="{D5CDD505-2E9C-101B-9397-08002B2CF9AE}" pid="5" name="MSIP_Label_ecc91b28-7e0e-4bfd-870f-ca289b7f09ce_Method">
    <vt:lpwstr>Standard</vt:lpwstr>
  </property>
  <property fmtid="{D5CDD505-2E9C-101B-9397-08002B2CF9AE}" pid="6" name="MSIP_Label_ecc91b28-7e0e-4bfd-870f-ca289b7f09ce_Name">
    <vt:lpwstr>Confidential</vt:lpwstr>
  </property>
  <property fmtid="{D5CDD505-2E9C-101B-9397-08002B2CF9AE}" pid="7" name="MSIP_Label_ecc91b28-7e0e-4bfd-870f-ca289b7f09ce_SiteId">
    <vt:lpwstr>dd9d243c-8688-470f-8812-4ceb7ac50b6c</vt:lpwstr>
  </property>
  <property fmtid="{D5CDD505-2E9C-101B-9397-08002B2CF9AE}" pid="8" name="MSIP_Label_ecc91b28-7e0e-4bfd-870f-ca289b7f09ce_ActionId">
    <vt:lpwstr>51dea9e4-0830-4d3b-bedc-c88cfdebf348</vt:lpwstr>
  </property>
  <property fmtid="{D5CDD505-2E9C-101B-9397-08002B2CF9AE}" pid="9" name="MSIP_Label_ecc91b28-7e0e-4bfd-870f-ca289b7f09ce_ContentBits">
    <vt:lpwstr>0</vt:lpwstr>
  </property>
</Properties>
</file>