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68"/>
  </p:notesMasterIdLst>
  <p:handoutMasterIdLst>
    <p:handoutMasterId r:id="rId69"/>
  </p:handoutMasterIdLst>
  <p:sldIdLst>
    <p:sldId id="297" r:id="rId5"/>
    <p:sldId id="337" r:id="rId6"/>
    <p:sldId id="378" r:id="rId7"/>
    <p:sldId id="379" r:id="rId8"/>
    <p:sldId id="326" r:id="rId9"/>
    <p:sldId id="338" r:id="rId10"/>
    <p:sldId id="339" r:id="rId11"/>
    <p:sldId id="340" r:id="rId12"/>
    <p:sldId id="341" r:id="rId13"/>
    <p:sldId id="342" r:id="rId14"/>
    <p:sldId id="343" r:id="rId15"/>
    <p:sldId id="344" r:id="rId16"/>
    <p:sldId id="345" r:id="rId17"/>
    <p:sldId id="346" r:id="rId18"/>
    <p:sldId id="347" r:id="rId19"/>
    <p:sldId id="382" r:id="rId20"/>
    <p:sldId id="383" r:id="rId21"/>
    <p:sldId id="348" r:id="rId22"/>
    <p:sldId id="349" r:id="rId23"/>
    <p:sldId id="350" r:id="rId24"/>
    <p:sldId id="351" r:id="rId25"/>
    <p:sldId id="352" r:id="rId26"/>
    <p:sldId id="380" r:id="rId27"/>
    <p:sldId id="381" r:id="rId28"/>
    <p:sldId id="353" r:id="rId29"/>
    <p:sldId id="354" r:id="rId30"/>
    <p:sldId id="355" r:id="rId31"/>
    <p:sldId id="356" r:id="rId32"/>
    <p:sldId id="357" r:id="rId33"/>
    <p:sldId id="358" r:id="rId34"/>
    <p:sldId id="359" r:id="rId35"/>
    <p:sldId id="360" r:id="rId36"/>
    <p:sldId id="384" r:id="rId37"/>
    <p:sldId id="385" r:id="rId38"/>
    <p:sldId id="361" r:id="rId39"/>
    <p:sldId id="362" r:id="rId40"/>
    <p:sldId id="363" r:id="rId41"/>
    <p:sldId id="386" r:id="rId42"/>
    <p:sldId id="364" r:id="rId43"/>
    <p:sldId id="365" r:id="rId44"/>
    <p:sldId id="387" r:id="rId45"/>
    <p:sldId id="388" r:id="rId46"/>
    <p:sldId id="366" r:id="rId47"/>
    <p:sldId id="367" r:id="rId48"/>
    <p:sldId id="368" r:id="rId49"/>
    <p:sldId id="389" r:id="rId50"/>
    <p:sldId id="390" r:id="rId51"/>
    <p:sldId id="369" r:id="rId52"/>
    <p:sldId id="370" r:id="rId53"/>
    <p:sldId id="391" r:id="rId54"/>
    <p:sldId id="392" r:id="rId55"/>
    <p:sldId id="371" r:id="rId56"/>
    <p:sldId id="372" r:id="rId57"/>
    <p:sldId id="373" r:id="rId58"/>
    <p:sldId id="393" r:id="rId59"/>
    <p:sldId id="374" r:id="rId60"/>
    <p:sldId id="394" r:id="rId61"/>
    <p:sldId id="395" r:id="rId62"/>
    <p:sldId id="396" r:id="rId63"/>
    <p:sldId id="375" r:id="rId64"/>
    <p:sldId id="376" r:id="rId65"/>
    <p:sldId id="377" r:id="rId66"/>
    <p:sldId id="312" r:id="rId67"/>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40" userDrawn="1">
          <p15:clr>
            <a:srgbClr val="A4A3A4"/>
          </p15:clr>
        </p15:guide>
        <p15:guide id="2" pos="2121" userDrawn="1">
          <p15:clr>
            <a:srgbClr val="A4A3A4"/>
          </p15:clr>
        </p15:guide>
        <p15:guide id="3" orient="horz" pos="2933" userDrawn="1">
          <p15:clr>
            <a:srgbClr val="A4A3A4"/>
          </p15:clr>
        </p15:guide>
        <p15:guide id="4" pos="221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uskirk, Bradley A." initials="BBA" lastIdx="0"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hiddenSlides="1"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643" autoAdjust="0"/>
    <p:restoredTop sz="72331" autoAdjust="0"/>
  </p:normalViewPr>
  <p:slideViewPr>
    <p:cSldViewPr snapToGrid="0" snapToObjects="1">
      <p:cViewPr varScale="1">
        <p:scale>
          <a:sx n="80" d="100"/>
          <a:sy n="80" d="100"/>
        </p:scale>
        <p:origin x="211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p:scale>
          <a:sx n="125" d="100"/>
          <a:sy n="125" d="100"/>
        </p:scale>
        <p:origin x="-1680" y="2678"/>
      </p:cViewPr>
      <p:guideLst>
        <p:guide orient="horz" pos="2840"/>
        <p:guide pos="2121"/>
        <p:guide orient="horz" pos="2933"/>
        <p:guide pos="2213"/>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tableStyles" Target="tableStyle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7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5455"/>
          </a:xfrm>
          <a:prstGeom prst="rect">
            <a:avLst/>
          </a:prstGeom>
        </p:spPr>
        <p:txBody>
          <a:bodyPr vert="horz" lIns="93309" tIns="46655" rIns="93309" bIns="46655" rtlCol="0"/>
          <a:lstStyle>
            <a:lvl1pPr algn="l">
              <a:defRPr sz="1200"/>
            </a:lvl1pPr>
          </a:lstStyle>
          <a:p>
            <a:endParaRPr lang="en-US" dirty="0"/>
          </a:p>
        </p:txBody>
      </p:sp>
      <p:sp>
        <p:nvSpPr>
          <p:cNvPr id="3" name="Date Placeholder 2"/>
          <p:cNvSpPr>
            <a:spLocks noGrp="1"/>
          </p:cNvSpPr>
          <p:nvPr>
            <p:ph type="dt" sz="quarter" idx="1"/>
          </p:nvPr>
        </p:nvSpPr>
        <p:spPr>
          <a:xfrm>
            <a:off x="3978133" y="1"/>
            <a:ext cx="3043343" cy="465455"/>
          </a:xfrm>
          <a:prstGeom prst="rect">
            <a:avLst/>
          </a:prstGeom>
        </p:spPr>
        <p:txBody>
          <a:bodyPr vert="horz" lIns="93309" tIns="46655" rIns="93309" bIns="46655" rtlCol="0"/>
          <a:lstStyle>
            <a:lvl1pPr algn="r">
              <a:defRPr sz="1200"/>
            </a:lvl1pPr>
          </a:lstStyle>
          <a:p>
            <a:fld id="{00B351D3-CFE7-EC43-A4CF-05315005C919}" type="datetimeFigureOut">
              <a:rPr lang="en-US" smtClean="0"/>
              <a:t>10/19/2023</a:t>
            </a:fld>
            <a:endParaRPr lang="en-US" dirty="0"/>
          </a:p>
        </p:txBody>
      </p:sp>
      <p:sp>
        <p:nvSpPr>
          <p:cNvPr id="4" name="Footer Placeholder 3"/>
          <p:cNvSpPr>
            <a:spLocks noGrp="1"/>
          </p:cNvSpPr>
          <p:nvPr>
            <p:ph type="ftr" sz="quarter" idx="2"/>
          </p:nvPr>
        </p:nvSpPr>
        <p:spPr>
          <a:xfrm>
            <a:off x="1" y="8842031"/>
            <a:ext cx="3043343" cy="465455"/>
          </a:xfrm>
          <a:prstGeom prst="rect">
            <a:avLst/>
          </a:prstGeom>
        </p:spPr>
        <p:txBody>
          <a:bodyPr vert="horz" lIns="93309" tIns="46655" rIns="93309" bIns="4665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1"/>
            <a:ext cx="3043343" cy="465455"/>
          </a:xfrm>
          <a:prstGeom prst="rect">
            <a:avLst/>
          </a:prstGeom>
        </p:spPr>
        <p:txBody>
          <a:bodyPr vert="horz" lIns="93309" tIns="46655" rIns="93309" bIns="46655" rtlCol="0" anchor="b"/>
          <a:lstStyle>
            <a:lvl1pPr algn="r">
              <a:defRPr sz="1200"/>
            </a:lvl1pPr>
          </a:lstStyle>
          <a:p>
            <a:fld id="{4F18395D-AF5F-564F-BE38-188186345D12}" type="slidenum">
              <a:rPr lang="en-US" smtClean="0"/>
              <a:t>‹#›</a:t>
            </a:fld>
            <a:endParaRPr lang="en-US" dirty="0"/>
          </a:p>
        </p:txBody>
      </p:sp>
    </p:spTree>
    <p:extLst>
      <p:ext uri="{BB962C8B-B14F-4D97-AF65-F5344CB8AC3E}">
        <p14:creationId xmlns:p14="http://schemas.microsoft.com/office/powerpoint/2010/main" val="203632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5455"/>
          </a:xfrm>
          <a:prstGeom prst="rect">
            <a:avLst/>
          </a:prstGeom>
        </p:spPr>
        <p:txBody>
          <a:bodyPr vert="horz" lIns="93309" tIns="46655" rIns="93309" bIns="46655" rtlCol="0"/>
          <a:lstStyle>
            <a:lvl1pPr algn="l">
              <a:defRPr sz="1200"/>
            </a:lvl1pPr>
          </a:lstStyle>
          <a:p>
            <a:endParaRPr lang="en-US" dirty="0"/>
          </a:p>
        </p:txBody>
      </p:sp>
      <p:sp>
        <p:nvSpPr>
          <p:cNvPr id="3" name="Date Placeholder 2"/>
          <p:cNvSpPr>
            <a:spLocks noGrp="1"/>
          </p:cNvSpPr>
          <p:nvPr>
            <p:ph type="dt" idx="1"/>
          </p:nvPr>
        </p:nvSpPr>
        <p:spPr>
          <a:xfrm>
            <a:off x="3978133" y="1"/>
            <a:ext cx="3043343" cy="465455"/>
          </a:xfrm>
          <a:prstGeom prst="rect">
            <a:avLst/>
          </a:prstGeom>
        </p:spPr>
        <p:txBody>
          <a:bodyPr vert="horz" lIns="93309" tIns="46655" rIns="93309" bIns="46655" rtlCol="0"/>
          <a:lstStyle>
            <a:lvl1pPr algn="r">
              <a:defRPr sz="1200"/>
            </a:lvl1pPr>
          </a:lstStyle>
          <a:p>
            <a:fld id="{4A6E2FD7-7316-3C43-8DAD-9059812AF74B}" type="datetimeFigureOut">
              <a:rPr lang="en-US" smtClean="0"/>
              <a:pPr/>
              <a:t>10/19/2023</a:t>
            </a:fld>
            <a:endParaRPr lang="en-US" dirty="0"/>
          </a:p>
        </p:txBody>
      </p:sp>
      <p:sp>
        <p:nvSpPr>
          <p:cNvPr id="4" name="Slide Image Placeholder 3"/>
          <p:cNvSpPr>
            <a:spLocks noGrp="1" noRot="1" noChangeAspect="1"/>
          </p:cNvSpPr>
          <p:nvPr>
            <p:ph type="sldImg" idx="2"/>
          </p:nvPr>
        </p:nvSpPr>
        <p:spPr>
          <a:xfrm>
            <a:off x="1184275" y="696913"/>
            <a:ext cx="4654550" cy="3492500"/>
          </a:xfrm>
          <a:prstGeom prst="rect">
            <a:avLst/>
          </a:prstGeom>
          <a:noFill/>
          <a:ln w="12700">
            <a:solidFill>
              <a:prstClr val="black"/>
            </a:solidFill>
          </a:ln>
        </p:spPr>
        <p:txBody>
          <a:bodyPr vert="horz" lIns="93309" tIns="46655" rIns="93309" bIns="46655" rtlCol="0" anchor="ctr"/>
          <a:lstStyle/>
          <a:p>
            <a:endParaRPr lang="en-US" dirty="0"/>
          </a:p>
        </p:txBody>
      </p:sp>
      <p:sp>
        <p:nvSpPr>
          <p:cNvPr id="5" name="Notes Placeholder 4"/>
          <p:cNvSpPr>
            <a:spLocks noGrp="1"/>
          </p:cNvSpPr>
          <p:nvPr>
            <p:ph type="body" sz="quarter" idx="3"/>
          </p:nvPr>
        </p:nvSpPr>
        <p:spPr>
          <a:xfrm>
            <a:off x="702311" y="4421823"/>
            <a:ext cx="5618480" cy="4189095"/>
          </a:xfrm>
          <a:prstGeom prst="rect">
            <a:avLst/>
          </a:prstGeom>
        </p:spPr>
        <p:txBody>
          <a:bodyPr vert="horz" lIns="93309" tIns="46655" rIns="93309" bIns="46655"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1" y="8842031"/>
            <a:ext cx="3043343" cy="465455"/>
          </a:xfrm>
          <a:prstGeom prst="rect">
            <a:avLst/>
          </a:prstGeom>
        </p:spPr>
        <p:txBody>
          <a:bodyPr vert="horz" lIns="93309" tIns="46655" rIns="93309" bIns="4665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5455"/>
          </a:xfrm>
          <a:prstGeom prst="rect">
            <a:avLst/>
          </a:prstGeom>
        </p:spPr>
        <p:txBody>
          <a:bodyPr vert="horz" lIns="93309" tIns="46655" rIns="93309" bIns="46655" rtlCol="0" anchor="b"/>
          <a:lstStyle>
            <a:lvl1pPr algn="r">
              <a:defRPr sz="1200"/>
            </a:lvl1pPr>
          </a:lstStyle>
          <a:p>
            <a:fld id="{A3928372-687C-2D47-B721-3F134B506727}" type="slidenum">
              <a:rPr lang="en-US" smtClean="0"/>
              <a:pPr/>
              <a:t>‹#›</a:t>
            </a:fld>
            <a:endParaRPr lang="en-US" dirty="0"/>
          </a:p>
        </p:txBody>
      </p:sp>
    </p:spTree>
    <p:extLst>
      <p:ext uri="{BB962C8B-B14F-4D97-AF65-F5344CB8AC3E}">
        <p14:creationId xmlns:p14="http://schemas.microsoft.com/office/powerpoint/2010/main" val="83152833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Arial Black"/>
        <a:ea typeface="+mn-ea"/>
        <a:cs typeface="Arial Black"/>
      </a:defRPr>
    </a:lvl1pPr>
    <a:lvl2pPr marL="457200" algn="l" defTabSz="457200" rtl="0" eaLnBrk="1" latinLnBrk="0" hangingPunct="1">
      <a:defRPr sz="1200" kern="1200">
        <a:solidFill>
          <a:schemeClr val="tx1"/>
        </a:solidFill>
        <a:latin typeface="Arial Black"/>
        <a:ea typeface="+mn-ea"/>
        <a:cs typeface="Arial Black"/>
      </a:defRPr>
    </a:lvl2pPr>
    <a:lvl3pPr marL="914400" algn="l" defTabSz="457200" rtl="0" eaLnBrk="1" latinLnBrk="0" hangingPunct="1">
      <a:defRPr sz="1200" kern="1200">
        <a:solidFill>
          <a:schemeClr val="tx1"/>
        </a:solidFill>
        <a:latin typeface="Arial Black"/>
        <a:ea typeface="+mn-ea"/>
        <a:cs typeface="Arial Black"/>
      </a:defRPr>
    </a:lvl3pPr>
    <a:lvl4pPr marL="1371600" algn="l" defTabSz="457200" rtl="0" eaLnBrk="1" latinLnBrk="0" hangingPunct="1">
      <a:defRPr sz="1200" kern="1200">
        <a:solidFill>
          <a:schemeClr val="tx1"/>
        </a:solidFill>
        <a:latin typeface="Arial Black"/>
        <a:ea typeface="+mn-ea"/>
        <a:cs typeface="Arial Black"/>
      </a:defRPr>
    </a:lvl4pPr>
    <a:lvl5pPr marL="1828800" algn="l" defTabSz="457200" rtl="0" eaLnBrk="1" latinLnBrk="0" hangingPunct="1">
      <a:defRPr sz="1200" kern="1200">
        <a:solidFill>
          <a:schemeClr val="tx1"/>
        </a:solidFill>
        <a:latin typeface="Arial Black"/>
        <a:ea typeface="+mn-ea"/>
        <a:cs typeface="Arial Black"/>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928372-687C-2D47-B721-3F134B506727}" type="slidenum">
              <a:rPr lang="en-US" smtClean="0"/>
              <a:pPr/>
              <a:t>1</a:t>
            </a:fld>
            <a:endParaRPr lang="en-US" dirty="0"/>
          </a:p>
        </p:txBody>
      </p:sp>
    </p:spTree>
    <p:extLst>
      <p:ext uri="{BB962C8B-B14F-4D97-AF65-F5344CB8AC3E}">
        <p14:creationId xmlns:p14="http://schemas.microsoft.com/office/powerpoint/2010/main" val="5539892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10</a:t>
            </a:fld>
            <a:endParaRPr lang="en-US" dirty="0"/>
          </a:p>
        </p:txBody>
      </p:sp>
    </p:spTree>
    <p:extLst>
      <p:ext uri="{BB962C8B-B14F-4D97-AF65-F5344CB8AC3E}">
        <p14:creationId xmlns:p14="http://schemas.microsoft.com/office/powerpoint/2010/main" val="921892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11</a:t>
            </a:fld>
            <a:endParaRPr lang="en-US" dirty="0"/>
          </a:p>
        </p:txBody>
      </p:sp>
    </p:spTree>
    <p:extLst>
      <p:ext uri="{BB962C8B-B14F-4D97-AF65-F5344CB8AC3E}">
        <p14:creationId xmlns:p14="http://schemas.microsoft.com/office/powerpoint/2010/main" val="37194703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12</a:t>
            </a:fld>
            <a:endParaRPr lang="en-US" dirty="0"/>
          </a:p>
        </p:txBody>
      </p:sp>
    </p:spTree>
    <p:extLst>
      <p:ext uri="{BB962C8B-B14F-4D97-AF65-F5344CB8AC3E}">
        <p14:creationId xmlns:p14="http://schemas.microsoft.com/office/powerpoint/2010/main" val="2101348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13</a:t>
            </a:fld>
            <a:endParaRPr lang="en-US" dirty="0"/>
          </a:p>
        </p:txBody>
      </p:sp>
    </p:spTree>
    <p:extLst>
      <p:ext uri="{BB962C8B-B14F-4D97-AF65-F5344CB8AC3E}">
        <p14:creationId xmlns:p14="http://schemas.microsoft.com/office/powerpoint/2010/main" val="7417339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14</a:t>
            </a:fld>
            <a:endParaRPr lang="en-US" dirty="0"/>
          </a:p>
        </p:txBody>
      </p:sp>
    </p:spTree>
    <p:extLst>
      <p:ext uri="{BB962C8B-B14F-4D97-AF65-F5344CB8AC3E}">
        <p14:creationId xmlns:p14="http://schemas.microsoft.com/office/powerpoint/2010/main" val="13037966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15</a:t>
            </a:fld>
            <a:endParaRPr lang="en-US" dirty="0"/>
          </a:p>
        </p:txBody>
      </p:sp>
    </p:spTree>
    <p:extLst>
      <p:ext uri="{BB962C8B-B14F-4D97-AF65-F5344CB8AC3E}">
        <p14:creationId xmlns:p14="http://schemas.microsoft.com/office/powerpoint/2010/main" val="23822415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16</a:t>
            </a:fld>
            <a:endParaRPr lang="en-US" dirty="0"/>
          </a:p>
        </p:txBody>
      </p:sp>
    </p:spTree>
    <p:extLst>
      <p:ext uri="{BB962C8B-B14F-4D97-AF65-F5344CB8AC3E}">
        <p14:creationId xmlns:p14="http://schemas.microsoft.com/office/powerpoint/2010/main" val="19355628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7845">
              <a:defRPr/>
            </a:pPr>
            <a:r>
              <a:rPr lang="en-US" dirty="0"/>
              <a:t>Be the leader that every Post needs – You CAN make a difference</a:t>
            </a:r>
          </a:p>
          <a:p>
            <a:endParaRPr lang="en-US" dirty="0"/>
          </a:p>
        </p:txBody>
      </p:sp>
      <p:sp>
        <p:nvSpPr>
          <p:cNvPr id="4" name="Slide Number Placeholder 3"/>
          <p:cNvSpPr>
            <a:spLocks noGrp="1"/>
          </p:cNvSpPr>
          <p:nvPr>
            <p:ph type="sldNum" sz="quarter" idx="5"/>
          </p:nvPr>
        </p:nvSpPr>
        <p:spPr/>
        <p:txBody>
          <a:bodyPr/>
          <a:lstStyle/>
          <a:p>
            <a:fld id="{A3928372-687C-2D47-B721-3F134B506727}" type="slidenum">
              <a:rPr lang="en-US" smtClean="0"/>
              <a:pPr/>
              <a:t>17</a:t>
            </a:fld>
            <a:endParaRPr lang="en-US" dirty="0"/>
          </a:p>
        </p:txBody>
      </p:sp>
    </p:spTree>
    <p:extLst>
      <p:ext uri="{BB962C8B-B14F-4D97-AF65-F5344CB8AC3E}">
        <p14:creationId xmlns:p14="http://schemas.microsoft.com/office/powerpoint/2010/main" val="18801748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18</a:t>
            </a:fld>
            <a:endParaRPr lang="en-US" dirty="0"/>
          </a:p>
        </p:txBody>
      </p:sp>
    </p:spTree>
    <p:extLst>
      <p:ext uri="{BB962C8B-B14F-4D97-AF65-F5344CB8AC3E}">
        <p14:creationId xmlns:p14="http://schemas.microsoft.com/office/powerpoint/2010/main" val="3841192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19</a:t>
            </a:fld>
            <a:endParaRPr lang="en-US" dirty="0"/>
          </a:p>
        </p:txBody>
      </p:sp>
    </p:spTree>
    <p:extLst>
      <p:ext uri="{BB962C8B-B14F-4D97-AF65-F5344CB8AC3E}">
        <p14:creationId xmlns:p14="http://schemas.microsoft.com/office/powerpoint/2010/main" val="503234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928372-687C-2D47-B721-3F134B506727}" type="slidenum">
              <a:rPr lang="en-US" smtClean="0"/>
              <a:pPr/>
              <a:t>2</a:t>
            </a:fld>
            <a:endParaRPr lang="en-US" dirty="0"/>
          </a:p>
        </p:txBody>
      </p:sp>
    </p:spTree>
    <p:extLst>
      <p:ext uri="{BB962C8B-B14F-4D97-AF65-F5344CB8AC3E}">
        <p14:creationId xmlns:p14="http://schemas.microsoft.com/office/powerpoint/2010/main" val="11942123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20</a:t>
            </a:fld>
            <a:endParaRPr lang="en-US" dirty="0"/>
          </a:p>
        </p:txBody>
      </p:sp>
    </p:spTree>
    <p:extLst>
      <p:ext uri="{BB962C8B-B14F-4D97-AF65-F5344CB8AC3E}">
        <p14:creationId xmlns:p14="http://schemas.microsoft.com/office/powerpoint/2010/main" val="26595452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21</a:t>
            </a:fld>
            <a:endParaRPr lang="en-US" dirty="0"/>
          </a:p>
        </p:txBody>
      </p:sp>
    </p:spTree>
    <p:extLst>
      <p:ext uri="{BB962C8B-B14F-4D97-AF65-F5344CB8AC3E}">
        <p14:creationId xmlns:p14="http://schemas.microsoft.com/office/powerpoint/2010/main" val="25399322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22</a:t>
            </a:fld>
            <a:endParaRPr lang="en-US" dirty="0"/>
          </a:p>
        </p:txBody>
      </p:sp>
    </p:spTree>
    <p:extLst>
      <p:ext uri="{BB962C8B-B14F-4D97-AF65-F5344CB8AC3E}">
        <p14:creationId xmlns:p14="http://schemas.microsoft.com/office/powerpoint/2010/main" val="32095113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23</a:t>
            </a:fld>
            <a:endParaRPr lang="en-US" dirty="0"/>
          </a:p>
        </p:txBody>
      </p:sp>
    </p:spTree>
    <p:extLst>
      <p:ext uri="{BB962C8B-B14F-4D97-AF65-F5344CB8AC3E}">
        <p14:creationId xmlns:p14="http://schemas.microsoft.com/office/powerpoint/2010/main" val="26533116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7845">
              <a:defRPr/>
            </a:pPr>
            <a:r>
              <a:rPr lang="en-US" dirty="0"/>
              <a:t>Be the leader that every Post needs – You CAN make a difference</a:t>
            </a:r>
          </a:p>
          <a:p>
            <a:endParaRPr lang="en-US" dirty="0"/>
          </a:p>
        </p:txBody>
      </p:sp>
      <p:sp>
        <p:nvSpPr>
          <p:cNvPr id="4" name="Slide Number Placeholder 3"/>
          <p:cNvSpPr>
            <a:spLocks noGrp="1"/>
          </p:cNvSpPr>
          <p:nvPr>
            <p:ph type="sldNum" sz="quarter" idx="5"/>
          </p:nvPr>
        </p:nvSpPr>
        <p:spPr/>
        <p:txBody>
          <a:bodyPr/>
          <a:lstStyle/>
          <a:p>
            <a:fld id="{A3928372-687C-2D47-B721-3F134B506727}" type="slidenum">
              <a:rPr lang="en-US" smtClean="0"/>
              <a:pPr/>
              <a:t>24</a:t>
            </a:fld>
            <a:endParaRPr lang="en-US" dirty="0"/>
          </a:p>
        </p:txBody>
      </p:sp>
    </p:spTree>
    <p:extLst>
      <p:ext uri="{BB962C8B-B14F-4D97-AF65-F5344CB8AC3E}">
        <p14:creationId xmlns:p14="http://schemas.microsoft.com/office/powerpoint/2010/main" val="20275548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25</a:t>
            </a:fld>
            <a:endParaRPr lang="en-US" dirty="0"/>
          </a:p>
        </p:txBody>
      </p:sp>
    </p:spTree>
    <p:extLst>
      <p:ext uri="{BB962C8B-B14F-4D97-AF65-F5344CB8AC3E}">
        <p14:creationId xmlns:p14="http://schemas.microsoft.com/office/powerpoint/2010/main" val="11667591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26</a:t>
            </a:fld>
            <a:endParaRPr lang="en-US" dirty="0"/>
          </a:p>
        </p:txBody>
      </p:sp>
    </p:spTree>
    <p:extLst>
      <p:ext uri="{BB962C8B-B14F-4D97-AF65-F5344CB8AC3E}">
        <p14:creationId xmlns:p14="http://schemas.microsoft.com/office/powerpoint/2010/main" val="12814507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27</a:t>
            </a:fld>
            <a:endParaRPr lang="en-US" dirty="0"/>
          </a:p>
        </p:txBody>
      </p:sp>
    </p:spTree>
    <p:extLst>
      <p:ext uri="{BB962C8B-B14F-4D97-AF65-F5344CB8AC3E}">
        <p14:creationId xmlns:p14="http://schemas.microsoft.com/office/powerpoint/2010/main" val="30238460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28</a:t>
            </a:fld>
            <a:endParaRPr lang="en-US" dirty="0"/>
          </a:p>
        </p:txBody>
      </p:sp>
    </p:spTree>
    <p:extLst>
      <p:ext uri="{BB962C8B-B14F-4D97-AF65-F5344CB8AC3E}">
        <p14:creationId xmlns:p14="http://schemas.microsoft.com/office/powerpoint/2010/main" val="12707699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29</a:t>
            </a:fld>
            <a:endParaRPr lang="en-US" dirty="0"/>
          </a:p>
        </p:txBody>
      </p:sp>
    </p:spTree>
    <p:extLst>
      <p:ext uri="{BB962C8B-B14F-4D97-AF65-F5344CB8AC3E}">
        <p14:creationId xmlns:p14="http://schemas.microsoft.com/office/powerpoint/2010/main" val="162247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3</a:t>
            </a:fld>
            <a:endParaRPr lang="en-US" dirty="0"/>
          </a:p>
        </p:txBody>
      </p:sp>
    </p:spTree>
    <p:extLst>
      <p:ext uri="{BB962C8B-B14F-4D97-AF65-F5344CB8AC3E}">
        <p14:creationId xmlns:p14="http://schemas.microsoft.com/office/powerpoint/2010/main" val="52534906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30</a:t>
            </a:fld>
            <a:endParaRPr lang="en-US" dirty="0"/>
          </a:p>
        </p:txBody>
      </p:sp>
    </p:spTree>
    <p:extLst>
      <p:ext uri="{BB962C8B-B14F-4D97-AF65-F5344CB8AC3E}">
        <p14:creationId xmlns:p14="http://schemas.microsoft.com/office/powerpoint/2010/main" val="35757973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31</a:t>
            </a:fld>
            <a:endParaRPr lang="en-US" dirty="0"/>
          </a:p>
        </p:txBody>
      </p:sp>
    </p:spTree>
    <p:extLst>
      <p:ext uri="{BB962C8B-B14F-4D97-AF65-F5344CB8AC3E}">
        <p14:creationId xmlns:p14="http://schemas.microsoft.com/office/powerpoint/2010/main" val="27912846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32</a:t>
            </a:fld>
            <a:endParaRPr lang="en-US" dirty="0"/>
          </a:p>
        </p:txBody>
      </p:sp>
    </p:spTree>
    <p:extLst>
      <p:ext uri="{BB962C8B-B14F-4D97-AF65-F5344CB8AC3E}">
        <p14:creationId xmlns:p14="http://schemas.microsoft.com/office/powerpoint/2010/main" val="175382768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33</a:t>
            </a:fld>
            <a:endParaRPr lang="en-US" dirty="0"/>
          </a:p>
        </p:txBody>
      </p:sp>
    </p:spTree>
    <p:extLst>
      <p:ext uri="{BB962C8B-B14F-4D97-AF65-F5344CB8AC3E}">
        <p14:creationId xmlns:p14="http://schemas.microsoft.com/office/powerpoint/2010/main" val="147784312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7845">
              <a:defRPr/>
            </a:pPr>
            <a:r>
              <a:rPr lang="en-US" dirty="0"/>
              <a:t>Be the leader that every Post needs – You CAN make a difference</a:t>
            </a:r>
          </a:p>
          <a:p>
            <a:endParaRPr lang="en-US" dirty="0"/>
          </a:p>
        </p:txBody>
      </p:sp>
      <p:sp>
        <p:nvSpPr>
          <p:cNvPr id="4" name="Slide Number Placeholder 3"/>
          <p:cNvSpPr>
            <a:spLocks noGrp="1"/>
          </p:cNvSpPr>
          <p:nvPr>
            <p:ph type="sldNum" sz="quarter" idx="5"/>
          </p:nvPr>
        </p:nvSpPr>
        <p:spPr/>
        <p:txBody>
          <a:bodyPr/>
          <a:lstStyle/>
          <a:p>
            <a:fld id="{A3928372-687C-2D47-B721-3F134B506727}" type="slidenum">
              <a:rPr lang="en-US" smtClean="0"/>
              <a:pPr/>
              <a:t>34</a:t>
            </a:fld>
            <a:endParaRPr lang="en-US" dirty="0"/>
          </a:p>
        </p:txBody>
      </p:sp>
    </p:spTree>
    <p:extLst>
      <p:ext uri="{BB962C8B-B14F-4D97-AF65-F5344CB8AC3E}">
        <p14:creationId xmlns:p14="http://schemas.microsoft.com/office/powerpoint/2010/main" val="20834991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35</a:t>
            </a:fld>
            <a:endParaRPr lang="en-US" dirty="0"/>
          </a:p>
        </p:txBody>
      </p:sp>
    </p:spTree>
    <p:extLst>
      <p:ext uri="{BB962C8B-B14F-4D97-AF65-F5344CB8AC3E}">
        <p14:creationId xmlns:p14="http://schemas.microsoft.com/office/powerpoint/2010/main" val="39837128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36</a:t>
            </a:fld>
            <a:endParaRPr lang="en-US" dirty="0"/>
          </a:p>
        </p:txBody>
      </p:sp>
    </p:spTree>
    <p:extLst>
      <p:ext uri="{BB962C8B-B14F-4D97-AF65-F5344CB8AC3E}">
        <p14:creationId xmlns:p14="http://schemas.microsoft.com/office/powerpoint/2010/main" val="38206307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37</a:t>
            </a:fld>
            <a:endParaRPr lang="en-US" dirty="0"/>
          </a:p>
        </p:txBody>
      </p:sp>
    </p:spTree>
    <p:extLst>
      <p:ext uri="{BB962C8B-B14F-4D97-AF65-F5344CB8AC3E}">
        <p14:creationId xmlns:p14="http://schemas.microsoft.com/office/powerpoint/2010/main" val="105139686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38</a:t>
            </a:fld>
            <a:endParaRPr lang="en-US" dirty="0"/>
          </a:p>
        </p:txBody>
      </p:sp>
    </p:spTree>
    <p:extLst>
      <p:ext uri="{BB962C8B-B14F-4D97-AF65-F5344CB8AC3E}">
        <p14:creationId xmlns:p14="http://schemas.microsoft.com/office/powerpoint/2010/main" val="397043267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39</a:t>
            </a:fld>
            <a:endParaRPr lang="en-US" dirty="0"/>
          </a:p>
        </p:txBody>
      </p:sp>
    </p:spTree>
    <p:extLst>
      <p:ext uri="{BB962C8B-B14F-4D97-AF65-F5344CB8AC3E}">
        <p14:creationId xmlns:p14="http://schemas.microsoft.com/office/powerpoint/2010/main" val="2201886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7845">
              <a:defRPr/>
            </a:pPr>
            <a:r>
              <a:rPr lang="en-US" dirty="0"/>
              <a:t>Be the leader that every Post needs – You CAN make a difference</a:t>
            </a:r>
          </a:p>
          <a:p>
            <a:endParaRPr lang="en-US" dirty="0"/>
          </a:p>
        </p:txBody>
      </p:sp>
      <p:sp>
        <p:nvSpPr>
          <p:cNvPr id="4" name="Slide Number Placeholder 3"/>
          <p:cNvSpPr>
            <a:spLocks noGrp="1"/>
          </p:cNvSpPr>
          <p:nvPr>
            <p:ph type="sldNum" sz="quarter" idx="5"/>
          </p:nvPr>
        </p:nvSpPr>
        <p:spPr/>
        <p:txBody>
          <a:bodyPr/>
          <a:lstStyle/>
          <a:p>
            <a:fld id="{A3928372-687C-2D47-B721-3F134B506727}" type="slidenum">
              <a:rPr lang="en-US" smtClean="0"/>
              <a:pPr/>
              <a:t>4</a:t>
            </a:fld>
            <a:endParaRPr lang="en-US" dirty="0"/>
          </a:p>
        </p:txBody>
      </p:sp>
    </p:spTree>
    <p:extLst>
      <p:ext uri="{BB962C8B-B14F-4D97-AF65-F5344CB8AC3E}">
        <p14:creationId xmlns:p14="http://schemas.microsoft.com/office/powerpoint/2010/main" val="175403323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40</a:t>
            </a:fld>
            <a:endParaRPr lang="en-US" dirty="0"/>
          </a:p>
        </p:txBody>
      </p:sp>
    </p:spTree>
    <p:extLst>
      <p:ext uri="{BB962C8B-B14F-4D97-AF65-F5344CB8AC3E}">
        <p14:creationId xmlns:p14="http://schemas.microsoft.com/office/powerpoint/2010/main" val="21935759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41</a:t>
            </a:fld>
            <a:endParaRPr lang="en-US" dirty="0"/>
          </a:p>
        </p:txBody>
      </p:sp>
    </p:spTree>
    <p:extLst>
      <p:ext uri="{BB962C8B-B14F-4D97-AF65-F5344CB8AC3E}">
        <p14:creationId xmlns:p14="http://schemas.microsoft.com/office/powerpoint/2010/main" val="164443073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7845">
              <a:defRPr/>
            </a:pPr>
            <a:r>
              <a:rPr lang="en-US" dirty="0"/>
              <a:t>Be the leader that every Post needs – You CAN make a difference</a:t>
            </a:r>
          </a:p>
          <a:p>
            <a:endParaRPr lang="en-US" dirty="0"/>
          </a:p>
        </p:txBody>
      </p:sp>
      <p:sp>
        <p:nvSpPr>
          <p:cNvPr id="4" name="Slide Number Placeholder 3"/>
          <p:cNvSpPr>
            <a:spLocks noGrp="1"/>
          </p:cNvSpPr>
          <p:nvPr>
            <p:ph type="sldNum" sz="quarter" idx="5"/>
          </p:nvPr>
        </p:nvSpPr>
        <p:spPr/>
        <p:txBody>
          <a:bodyPr/>
          <a:lstStyle/>
          <a:p>
            <a:fld id="{A3928372-687C-2D47-B721-3F134B506727}" type="slidenum">
              <a:rPr lang="en-US" smtClean="0"/>
              <a:pPr/>
              <a:t>42</a:t>
            </a:fld>
            <a:endParaRPr lang="en-US" dirty="0"/>
          </a:p>
        </p:txBody>
      </p:sp>
    </p:spTree>
    <p:extLst>
      <p:ext uri="{BB962C8B-B14F-4D97-AF65-F5344CB8AC3E}">
        <p14:creationId xmlns:p14="http://schemas.microsoft.com/office/powerpoint/2010/main" val="127522290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43</a:t>
            </a:fld>
            <a:endParaRPr lang="en-US" dirty="0"/>
          </a:p>
        </p:txBody>
      </p:sp>
    </p:spTree>
    <p:extLst>
      <p:ext uri="{BB962C8B-B14F-4D97-AF65-F5344CB8AC3E}">
        <p14:creationId xmlns:p14="http://schemas.microsoft.com/office/powerpoint/2010/main" val="43485691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44</a:t>
            </a:fld>
            <a:endParaRPr lang="en-US" dirty="0"/>
          </a:p>
        </p:txBody>
      </p:sp>
    </p:spTree>
    <p:extLst>
      <p:ext uri="{BB962C8B-B14F-4D97-AF65-F5344CB8AC3E}">
        <p14:creationId xmlns:p14="http://schemas.microsoft.com/office/powerpoint/2010/main" val="176624815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45</a:t>
            </a:fld>
            <a:endParaRPr lang="en-US" dirty="0"/>
          </a:p>
        </p:txBody>
      </p:sp>
    </p:spTree>
    <p:extLst>
      <p:ext uri="{BB962C8B-B14F-4D97-AF65-F5344CB8AC3E}">
        <p14:creationId xmlns:p14="http://schemas.microsoft.com/office/powerpoint/2010/main" val="16735663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46</a:t>
            </a:fld>
            <a:endParaRPr lang="en-US" dirty="0"/>
          </a:p>
        </p:txBody>
      </p:sp>
    </p:spTree>
    <p:extLst>
      <p:ext uri="{BB962C8B-B14F-4D97-AF65-F5344CB8AC3E}">
        <p14:creationId xmlns:p14="http://schemas.microsoft.com/office/powerpoint/2010/main" val="132528317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7845">
              <a:defRPr/>
            </a:pPr>
            <a:r>
              <a:rPr lang="en-US" dirty="0"/>
              <a:t>Be the leader that every Post needs – You CAN make a difference</a:t>
            </a:r>
          </a:p>
          <a:p>
            <a:endParaRPr lang="en-US" dirty="0"/>
          </a:p>
        </p:txBody>
      </p:sp>
      <p:sp>
        <p:nvSpPr>
          <p:cNvPr id="4" name="Slide Number Placeholder 3"/>
          <p:cNvSpPr>
            <a:spLocks noGrp="1"/>
          </p:cNvSpPr>
          <p:nvPr>
            <p:ph type="sldNum" sz="quarter" idx="5"/>
          </p:nvPr>
        </p:nvSpPr>
        <p:spPr/>
        <p:txBody>
          <a:bodyPr/>
          <a:lstStyle/>
          <a:p>
            <a:fld id="{A3928372-687C-2D47-B721-3F134B506727}" type="slidenum">
              <a:rPr lang="en-US" smtClean="0"/>
              <a:pPr/>
              <a:t>47</a:t>
            </a:fld>
            <a:endParaRPr lang="en-US" dirty="0"/>
          </a:p>
        </p:txBody>
      </p:sp>
    </p:spTree>
    <p:extLst>
      <p:ext uri="{BB962C8B-B14F-4D97-AF65-F5344CB8AC3E}">
        <p14:creationId xmlns:p14="http://schemas.microsoft.com/office/powerpoint/2010/main" val="243407710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48</a:t>
            </a:fld>
            <a:endParaRPr lang="en-US" dirty="0"/>
          </a:p>
        </p:txBody>
      </p:sp>
    </p:spTree>
    <p:extLst>
      <p:ext uri="{BB962C8B-B14F-4D97-AF65-F5344CB8AC3E}">
        <p14:creationId xmlns:p14="http://schemas.microsoft.com/office/powerpoint/2010/main" val="75915938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49</a:t>
            </a:fld>
            <a:endParaRPr lang="en-US" dirty="0"/>
          </a:p>
        </p:txBody>
      </p:sp>
    </p:spTree>
    <p:extLst>
      <p:ext uri="{BB962C8B-B14F-4D97-AF65-F5344CB8AC3E}">
        <p14:creationId xmlns:p14="http://schemas.microsoft.com/office/powerpoint/2010/main" val="131111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7845">
              <a:defRPr/>
            </a:pPr>
            <a:r>
              <a:rPr lang="en-US" dirty="0"/>
              <a:t>Be the leader that every Post needs – You CAN make a difference</a:t>
            </a:r>
          </a:p>
          <a:p>
            <a:endParaRPr lang="en-US" dirty="0"/>
          </a:p>
        </p:txBody>
      </p:sp>
      <p:sp>
        <p:nvSpPr>
          <p:cNvPr id="4" name="Slide Number Placeholder 3"/>
          <p:cNvSpPr>
            <a:spLocks noGrp="1"/>
          </p:cNvSpPr>
          <p:nvPr>
            <p:ph type="sldNum" sz="quarter" idx="5"/>
          </p:nvPr>
        </p:nvSpPr>
        <p:spPr/>
        <p:txBody>
          <a:bodyPr/>
          <a:lstStyle/>
          <a:p>
            <a:fld id="{A3928372-687C-2D47-B721-3F134B506727}" type="slidenum">
              <a:rPr lang="en-US" smtClean="0"/>
              <a:pPr/>
              <a:t>5</a:t>
            </a:fld>
            <a:endParaRPr lang="en-US" dirty="0"/>
          </a:p>
        </p:txBody>
      </p:sp>
    </p:spTree>
    <p:extLst>
      <p:ext uri="{BB962C8B-B14F-4D97-AF65-F5344CB8AC3E}">
        <p14:creationId xmlns:p14="http://schemas.microsoft.com/office/powerpoint/2010/main" val="56254038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50</a:t>
            </a:fld>
            <a:endParaRPr lang="en-US" dirty="0"/>
          </a:p>
        </p:txBody>
      </p:sp>
    </p:spTree>
    <p:extLst>
      <p:ext uri="{BB962C8B-B14F-4D97-AF65-F5344CB8AC3E}">
        <p14:creationId xmlns:p14="http://schemas.microsoft.com/office/powerpoint/2010/main" val="278971837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7845">
              <a:defRPr/>
            </a:pPr>
            <a:r>
              <a:rPr lang="en-US" dirty="0"/>
              <a:t>Be the leader that every Post needs – You CAN make a difference</a:t>
            </a:r>
          </a:p>
          <a:p>
            <a:endParaRPr lang="en-US" dirty="0"/>
          </a:p>
        </p:txBody>
      </p:sp>
      <p:sp>
        <p:nvSpPr>
          <p:cNvPr id="4" name="Slide Number Placeholder 3"/>
          <p:cNvSpPr>
            <a:spLocks noGrp="1"/>
          </p:cNvSpPr>
          <p:nvPr>
            <p:ph type="sldNum" sz="quarter" idx="5"/>
          </p:nvPr>
        </p:nvSpPr>
        <p:spPr/>
        <p:txBody>
          <a:bodyPr/>
          <a:lstStyle/>
          <a:p>
            <a:fld id="{A3928372-687C-2D47-B721-3F134B506727}" type="slidenum">
              <a:rPr lang="en-US" smtClean="0"/>
              <a:pPr/>
              <a:t>51</a:t>
            </a:fld>
            <a:endParaRPr lang="en-US" dirty="0"/>
          </a:p>
        </p:txBody>
      </p:sp>
    </p:spTree>
    <p:extLst>
      <p:ext uri="{BB962C8B-B14F-4D97-AF65-F5344CB8AC3E}">
        <p14:creationId xmlns:p14="http://schemas.microsoft.com/office/powerpoint/2010/main" val="281818738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52</a:t>
            </a:fld>
            <a:endParaRPr lang="en-US" dirty="0"/>
          </a:p>
        </p:txBody>
      </p:sp>
    </p:spTree>
    <p:extLst>
      <p:ext uri="{BB962C8B-B14F-4D97-AF65-F5344CB8AC3E}">
        <p14:creationId xmlns:p14="http://schemas.microsoft.com/office/powerpoint/2010/main" val="199269430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53</a:t>
            </a:fld>
            <a:endParaRPr lang="en-US" dirty="0"/>
          </a:p>
        </p:txBody>
      </p:sp>
    </p:spTree>
    <p:extLst>
      <p:ext uri="{BB962C8B-B14F-4D97-AF65-F5344CB8AC3E}">
        <p14:creationId xmlns:p14="http://schemas.microsoft.com/office/powerpoint/2010/main" val="264631728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54</a:t>
            </a:fld>
            <a:endParaRPr lang="en-US" dirty="0"/>
          </a:p>
        </p:txBody>
      </p:sp>
    </p:spTree>
    <p:extLst>
      <p:ext uri="{BB962C8B-B14F-4D97-AF65-F5344CB8AC3E}">
        <p14:creationId xmlns:p14="http://schemas.microsoft.com/office/powerpoint/2010/main" val="30871376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55</a:t>
            </a:fld>
            <a:endParaRPr lang="en-US" dirty="0"/>
          </a:p>
        </p:txBody>
      </p:sp>
    </p:spTree>
    <p:extLst>
      <p:ext uri="{BB962C8B-B14F-4D97-AF65-F5344CB8AC3E}">
        <p14:creationId xmlns:p14="http://schemas.microsoft.com/office/powerpoint/2010/main" val="216548400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56</a:t>
            </a:fld>
            <a:endParaRPr lang="en-US" dirty="0"/>
          </a:p>
        </p:txBody>
      </p:sp>
    </p:spTree>
    <p:extLst>
      <p:ext uri="{BB962C8B-B14F-4D97-AF65-F5344CB8AC3E}">
        <p14:creationId xmlns:p14="http://schemas.microsoft.com/office/powerpoint/2010/main" val="412528549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57</a:t>
            </a:fld>
            <a:endParaRPr lang="en-US" dirty="0"/>
          </a:p>
        </p:txBody>
      </p:sp>
    </p:spTree>
    <p:extLst>
      <p:ext uri="{BB962C8B-B14F-4D97-AF65-F5344CB8AC3E}">
        <p14:creationId xmlns:p14="http://schemas.microsoft.com/office/powerpoint/2010/main" val="9698918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7845">
              <a:defRPr/>
            </a:pPr>
            <a:r>
              <a:rPr lang="en-US" dirty="0"/>
              <a:t>Be the leader that every Post needs – You CAN make a difference</a:t>
            </a:r>
          </a:p>
          <a:p>
            <a:endParaRPr lang="en-US" dirty="0"/>
          </a:p>
        </p:txBody>
      </p:sp>
      <p:sp>
        <p:nvSpPr>
          <p:cNvPr id="4" name="Slide Number Placeholder 3"/>
          <p:cNvSpPr>
            <a:spLocks noGrp="1"/>
          </p:cNvSpPr>
          <p:nvPr>
            <p:ph type="sldNum" sz="quarter" idx="5"/>
          </p:nvPr>
        </p:nvSpPr>
        <p:spPr/>
        <p:txBody>
          <a:bodyPr/>
          <a:lstStyle/>
          <a:p>
            <a:fld id="{A3928372-687C-2D47-B721-3F134B506727}" type="slidenum">
              <a:rPr lang="en-US" smtClean="0"/>
              <a:pPr/>
              <a:t>58</a:t>
            </a:fld>
            <a:endParaRPr lang="en-US" dirty="0"/>
          </a:p>
        </p:txBody>
      </p:sp>
    </p:spTree>
    <p:extLst>
      <p:ext uri="{BB962C8B-B14F-4D97-AF65-F5344CB8AC3E}">
        <p14:creationId xmlns:p14="http://schemas.microsoft.com/office/powerpoint/2010/main" val="135798139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7845">
              <a:defRPr/>
            </a:pPr>
            <a:r>
              <a:rPr lang="en-US" dirty="0"/>
              <a:t>Be the leader that every Post needs – You CAN make a difference</a:t>
            </a:r>
          </a:p>
          <a:p>
            <a:endParaRPr lang="en-US" dirty="0"/>
          </a:p>
        </p:txBody>
      </p:sp>
      <p:sp>
        <p:nvSpPr>
          <p:cNvPr id="4" name="Slide Number Placeholder 3"/>
          <p:cNvSpPr>
            <a:spLocks noGrp="1"/>
          </p:cNvSpPr>
          <p:nvPr>
            <p:ph type="sldNum" sz="quarter" idx="5"/>
          </p:nvPr>
        </p:nvSpPr>
        <p:spPr/>
        <p:txBody>
          <a:bodyPr/>
          <a:lstStyle/>
          <a:p>
            <a:fld id="{A3928372-687C-2D47-B721-3F134B506727}" type="slidenum">
              <a:rPr lang="en-US" smtClean="0"/>
              <a:pPr/>
              <a:t>59</a:t>
            </a:fld>
            <a:endParaRPr lang="en-US" dirty="0"/>
          </a:p>
        </p:txBody>
      </p:sp>
    </p:spTree>
    <p:extLst>
      <p:ext uri="{BB962C8B-B14F-4D97-AF65-F5344CB8AC3E}">
        <p14:creationId xmlns:p14="http://schemas.microsoft.com/office/powerpoint/2010/main" val="2101036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6</a:t>
            </a:fld>
            <a:endParaRPr lang="en-US" dirty="0"/>
          </a:p>
        </p:txBody>
      </p:sp>
    </p:spTree>
    <p:extLst>
      <p:ext uri="{BB962C8B-B14F-4D97-AF65-F5344CB8AC3E}">
        <p14:creationId xmlns:p14="http://schemas.microsoft.com/office/powerpoint/2010/main" val="249605619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60</a:t>
            </a:fld>
            <a:endParaRPr lang="en-US" dirty="0"/>
          </a:p>
        </p:txBody>
      </p:sp>
    </p:spTree>
    <p:extLst>
      <p:ext uri="{BB962C8B-B14F-4D97-AF65-F5344CB8AC3E}">
        <p14:creationId xmlns:p14="http://schemas.microsoft.com/office/powerpoint/2010/main" val="63352987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61</a:t>
            </a:fld>
            <a:endParaRPr lang="en-US" dirty="0"/>
          </a:p>
        </p:txBody>
      </p:sp>
    </p:spTree>
    <p:extLst>
      <p:ext uri="{BB962C8B-B14F-4D97-AF65-F5344CB8AC3E}">
        <p14:creationId xmlns:p14="http://schemas.microsoft.com/office/powerpoint/2010/main" val="34259010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62</a:t>
            </a:fld>
            <a:endParaRPr lang="en-US" dirty="0"/>
          </a:p>
        </p:txBody>
      </p:sp>
    </p:spTree>
    <p:extLst>
      <p:ext uri="{BB962C8B-B14F-4D97-AF65-F5344CB8AC3E}">
        <p14:creationId xmlns:p14="http://schemas.microsoft.com/office/powerpoint/2010/main" val="295057353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65438" y="515938"/>
            <a:ext cx="2565400" cy="1925637"/>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036382D-CA15-4310-87D6-2FE45D726FE4}" type="slidenum">
              <a:rPr lang="en-US" smtClean="0"/>
              <a:pPr/>
              <a:t>63</a:t>
            </a:fld>
            <a:endParaRPr lang="en-US" dirty="0"/>
          </a:p>
        </p:txBody>
      </p:sp>
    </p:spTree>
    <p:extLst>
      <p:ext uri="{BB962C8B-B14F-4D97-AF65-F5344CB8AC3E}">
        <p14:creationId xmlns:p14="http://schemas.microsoft.com/office/powerpoint/2010/main" val="37828852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7</a:t>
            </a:fld>
            <a:endParaRPr lang="en-US" dirty="0"/>
          </a:p>
        </p:txBody>
      </p:sp>
    </p:spTree>
    <p:extLst>
      <p:ext uri="{BB962C8B-B14F-4D97-AF65-F5344CB8AC3E}">
        <p14:creationId xmlns:p14="http://schemas.microsoft.com/office/powerpoint/2010/main" val="622582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8</a:t>
            </a:fld>
            <a:endParaRPr lang="en-US" dirty="0"/>
          </a:p>
        </p:txBody>
      </p:sp>
    </p:spTree>
    <p:extLst>
      <p:ext uri="{BB962C8B-B14F-4D97-AF65-F5344CB8AC3E}">
        <p14:creationId xmlns:p14="http://schemas.microsoft.com/office/powerpoint/2010/main" val="17857280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9</a:t>
            </a:fld>
            <a:endParaRPr lang="en-US" dirty="0"/>
          </a:p>
        </p:txBody>
      </p:sp>
    </p:spTree>
    <p:extLst>
      <p:ext uri="{BB962C8B-B14F-4D97-AF65-F5344CB8AC3E}">
        <p14:creationId xmlns:p14="http://schemas.microsoft.com/office/powerpoint/2010/main" val="7887829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noAutofit/>
          </a:bodyPr>
          <a:lstStyle>
            <a:lvl1pPr>
              <a:defRPr sz="54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700">
                <a:solidFill>
                  <a:srgbClr val="F9C51A"/>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059634-5AA4-F94E-A8DB-69439DC0F0BA}" type="datetimeFigureOut">
              <a:rPr lang="en-US" smtClean="0"/>
              <a:pPr/>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9CAF9611-7A6F-B745-89CC-4FBE270A956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059634-5AA4-F94E-A8DB-69439DC0F0BA}" type="datetimeFigureOut">
              <a:rPr lang="en-US" smtClean="0"/>
              <a:pPr/>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9CAF9611-7A6F-B745-89CC-4FBE270A956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30578"/>
            <a:ext cx="2057400" cy="499558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30578"/>
            <a:ext cx="6019800" cy="499558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059634-5AA4-F94E-A8DB-69439DC0F0BA}" type="datetimeFigureOut">
              <a:rPr lang="en-US" smtClean="0"/>
              <a:pPr/>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9CAF9611-7A6F-B745-89CC-4FBE270A956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059634-5AA4-F94E-A8DB-69439DC0F0BA}" type="datetimeFigureOut">
              <a:rPr lang="en-US" smtClean="0"/>
              <a:pPr/>
              <a:t>10/19/2023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6553200" y="6356354"/>
            <a:ext cx="2133600" cy="365125"/>
          </a:xfrm>
          <a:prstGeom prst="rect">
            <a:avLst/>
          </a:prstGeom>
        </p:spPr>
        <p:txBody>
          <a:bodyPr/>
          <a:lstStyle/>
          <a:p>
            <a:fld id="{9CAF9611-7A6F-B745-89CC-4FBE270A956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059634-5AA4-F94E-A8DB-69439DC0F0BA}" type="datetimeFigureOut">
              <a:rPr lang="en-US" smtClean="0"/>
              <a:pPr/>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9CAF9611-7A6F-B745-89CC-4FBE270A956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423773"/>
            <a:ext cx="4038600" cy="370239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423773"/>
            <a:ext cx="4038600" cy="370239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059634-5AA4-F94E-A8DB-69439DC0F0BA}" type="datetimeFigureOut">
              <a:rPr lang="en-US" smtClean="0"/>
              <a:pPr/>
              <a:t>10/19/2023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553200" y="6356354"/>
            <a:ext cx="2133600" cy="365125"/>
          </a:xfrm>
          <a:prstGeom prst="rect">
            <a:avLst/>
          </a:prstGeom>
        </p:spPr>
        <p:txBody>
          <a:bodyPr/>
          <a:lstStyle/>
          <a:p>
            <a:fld id="{9CAF9611-7A6F-B745-89CC-4FBE270A956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304553"/>
            <a:ext cx="4040188" cy="3821610"/>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7" y="2304553"/>
            <a:ext cx="4041775" cy="3821610"/>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059634-5AA4-F94E-A8DB-69439DC0F0BA}" type="datetimeFigureOut">
              <a:rPr lang="en-US" smtClean="0"/>
              <a:pPr/>
              <a:t>10/19/2023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6553200" y="6356354"/>
            <a:ext cx="2133600" cy="365125"/>
          </a:xfrm>
          <a:prstGeom prst="rect">
            <a:avLst/>
          </a:prstGeom>
        </p:spPr>
        <p:txBody>
          <a:bodyPr/>
          <a:lstStyle/>
          <a:p>
            <a:fld id="{9CAF9611-7A6F-B745-89CC-4FBE270A956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059634-5AA4-F94E-A8DB-69439DC0F0BA}" type="datetimeFigureOut">
              <a:rPr lang="en-US" smtClean="0"/>
              <a:pPr/>
              <a:t>10/19/2023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6553200" y="6356354"/>
            <a:ext cx="2133600" cy="365125"/>
          </a:xfrm>
          <a:prstGeom prst="rect">
            <a:avLst/>
          </a:prstGeom>
        </p:spPr>
        <p:txBody>
          <a:bodyPr/>
          <a:lstStyle/>
          <a:p>
            <a:fld id="{9CAF9611-7A6F-B745-89CC-4FBE270A956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059634-5AA4-F94E-A8DB-69439DC0F0BA}" type="datetimeFigureOut">
              <a:rPr lang="en-US" smtClean="0"/>
              <a:pPr/>
              <a:t>10/19/2023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6553200" y="6356354"/>
            <a:ext cx="2133600" cy="365125"/>
          </a:xfrm>
          <a:prstGeom prst="rect">
            <a:avLst/>
          </a:prstGeom>
        </p:spPr>
        <p:txBody>
          <a:bodyPr/>
          <a:lstStyle/>
          <a:p>
            <a:fld id="{9CAF9611-7A6F-B745-89CC-4FBE270A956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143510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1435103"/>
            <a:ext cx="5111750" cy="469106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2694806"/>
            <a:ext cx="3008313" cy="3431361"/>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E4059634-5AA4-F94E-A8DB-69439DC0F0BA}" type="datetimeFigureOut">
              <a:rPr lang="en-US" smtClean="0"/>
              <a:pPr/>
              <a:t>10/19/2023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553200" y="6356354"/>
            <a:ext cx="2133600" cy="365125"/>
          </a:xfrm>
          <a:prstGeom prst="rect">
            <a:avLst/>
          </a:prstGeom>
        </p:spPr>
        <p:txBody>
          <a:bodyPr/>
          <a:lstStyle/>
          <a:p>
            <a:fld id="{9CAF9611-7A6F-B745-89CC-4FBE270A956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1238989"/>
            <a:ext cx="5486400" cy="3488586"/>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E4059634-5AA4-F94E-A8DB-69439DC0F0BA}" type="datetimeFigureOut">
              <a:rPr lang="en-US" smtClean="0"/>
              <a:pPr/>
              <a:t>10/19/2023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553200" y="6356354"/>
            <a:ext cx="2133600" cy="365125"/>
          </a:xfrm>
          <a:prstGeom prst="rect">
            <a:avLst/>
          </a:prstGeom>
        </p:spPr>
        <p:txBody>
          <a:bodyPr/>
          <a:lstStyle/>
          <a:p>
            <a:fld id="{9CAF9611-7A6F-B745-89CC-4FBE270A956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161553"/>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423773"/>
            <a:ext cx="8229600" cy="370239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4059634-5AA4-F94E-A8DB-69439DC0F0BA}" type="datetimeFigureOut">
              <a:rPr lang="en-US" smtClean="0"/>
              <a:pPr/>
              <a:t>10/19/2023</a:t>
            </a:fld>
            <a:endParaRPr lang="en-US" dirty="0"/>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8" name="Rectangle 7"/>
          <p:cNvSpPr/>
          <p:nvPr userDrawn="1"/>
        </p:nvSpPr>
        <p:spPr>
          <a:xfrm>
            <a:off x="7327900" y="6356354"/>
            <a:ext cx="1816100" cy="50164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342900" rtl="0" eaLnBrk="1" latinLnBrk="0" hangingPunct="1">
        <a:spcBef>
          <a:spcPct val="0"/>
        </a:spcBef>
        <a:buNone/>
        <a:defRPr sz="3300" kern="1200">
          <a:solidFill>
            <a:schemeClr val="tx2"/>
          </a:solidFill>
          <a:latin typeface="Arial" panose="020B0604020202020204" pitchFamily="34" charset="0"/>
          <a:ea typeface="+mj-ea"/>
          <a:cs typeface="Arial" panose="020B0604020202020204" pitchFamily="34" charset="0"/>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557213" indent="-214313" algn="l" defTabSz="342900" rtl="0" eaLnBrk="1" latinLnBrk="0" hangingPunct="1">
        <a:spcBef>
          <a:spcPct val="20000"/>
        </a:spcBef>
        <a:buFont typeface="Arial"/>
        <a:buChar char="–"/>
        <a:defRPr sz="2100" kern="1200">
          <a:solidFill>
            <a:schemeClr val="tx1"/>
          </a:solidFill>
          <a:latin typeface="Arial" panose="020B0604020202020204" pitchFamily="34" charset="0"/>
          <a:ea typeface="+mn-ea"/>
          <a:cs typeface="Arial" panose="020B0604020202020204" pitchFamily="34" charset="0"/>
        </a:defRPr>
      </a:lvl2pPr>
      <a:lvl3pPr marL="857250" indent="-171450" algn="l" defTabSz="3429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200150" indent="-171450" algn="l" defTabSz="342900" rtl="0" eaLnBrk="1" latinLnBrk="0" hangingPunct="1">
        <a:spcBef>
          <a:spcPct val="20000"/>
        </a:spcBef>
        <a:buFont typeface="Arial"/>
        <a:buChar char="–"/>
        <a:defRPr sz="1500" kern="1200">
          <a:solidFill>
            <a:schemeClr val="tx1"/>
          </a:solidFill>
          <a:latin typeface="Arial" panose="020B0604020202020204" pitchFamily="34" charset="0"/>
          <a:ea typeface="+mn-ea"/>
          <a:cs typeface="Arial" panose="020B0604020202020204" pitchFamily="34" charset="0"/>
        </a:defRPr>
      </a:lvl4pPr>
      <a:lvl5pPr marL="1543050" indent="-171450" algn="l" defTabSz="342900" rtl="0" eaLnBrk="1" latinLnBrk="0" hangingPunct="1">
        <a:spcBef>
          <a:spcPct val="20000"/>
        </a:spcBef>
        <a:buFont typeface="Arial"/>
        <a:buChar char="»"/>
        <a:defRPr sz="1500" kern="1200">
          <a:solidFill>
            <a:schemeClr val="tx1"/>
          </a:solidFill>
          <a:latin typeface="Arial" panose="020B0604020202020204" pitchFamily="34" charset="0"/>
          <a:ea typeface="+mn-ea"/>
          <a:cs typeface="Arial" panose="020B0604020202020204" pitchFamily="34" charset="0"/>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ED86A9C-31AB-42B2-851D-F660FFED2438}"/>
              </a:ext>
            </a:extLst>
          </p:cNvPr>
          <p:cNvSpPr>
            <a:spLocks noGrp="1"/>
          </p:cNvSpPr>
          <p:nvPr>
            <p:ph type="ctrTitle"/>
          </p:nvPr>
        </p:nvSpPr>
        <p:spPr>
          <a:xfrm>
            <a:off x="685800" y="1600846"/>
            <a:ext cx="7772400" cy="3152909"/>
          </a:xfrm>
        </p:spPr>
        <p:txBody>
          <a:bodyPr/>
          <a:lstStyle/>
          <a:p>
            <a:r>
              <a:rPr lang="en-US" sz="4800" b="1" cap="small" dirty="0">
                <a:latin typeface="Helvetica"/>
                <a:ea typeface="Tahoma"/>
                <a:cs typeface="Tahoma"/>
              </a:rPr>
              <a:t>POST OFFICERS</a:t>
            </a:r>
            <a:br>
              <a:rPr lang="en-US" b="1" cap="small" dirty="0">
                <a:latin typeface="Helvetica"/>
                <a:ea typeface="Tahoma" pitchFamily="34" charset="0"/>
                <a:cs typeface="Tahoma" pitchFamily="34" charset="0"/>
              </a:rPr>
            </a:br>
            <a:br>
              <a:rPr lang="en-US" sz="1800" i="1" cap="small" dirty="0">
                <a:latin typeface="Helvetica"/>
                <a:ea typeface="Tahoma" pitchFamily="34" charset="0"/>
                <a:cs typeface="Tahoma" pitchFamily="34" charset="0"/>
              </a:rPr>
            </a:br>
            <a:br>
              <a:rPr lang="en-US" sz="1800" i="1" cap="small" dirty="0">
                <a:latin typeface="Helvetica"/>
                <a:ea typeface="Tahoma" pitchFamily="34" charset="0"/>
                <a:cs typeface="Tahoma" pitchFamily="34" charset="0"/>
              </a:rPr>
            </a:br>
            <a:r>
              <a:rPr lang="en-US" sz="1800" i="1" cap="small" dirty="0">
                <a:solidFill>
                  <a:schemeClr val="accent6"/>
                </a:solidFill>
                <a:latin typeface="Helvetica"/>
                <a:ea typeface="Tahoma"/>
                <a:cs typeface="Tahoma"/>
              </a:rPr>
              <a:t>JIMMIE FOSTER, PAST </a:t>
            </a:r>
            <a:r>
              <a:rPr lang="en-US" sz="1800" i="1" cap="small">
                <a:solidFill>
                  <a:schemeClr val="accent6"/>
                </a:solidFill>
                <a:latin typeface="Helvetica"/>
                <a:ea typeface="Tahoma"/>
                <a:cs typeface="Tahoma"/>
              </a:rPr>
              <a:t>NATIONAL COMMANDER</a:t>
            </a:r>
            <a:br>
              <a:rPr lang="en-US" sz="1800" i="1" cap="small">
                <a:solidFill>
                  <a:schemeClr val="accent6"/>
                </a:solidFill>
                <a:latin typeface="Helvetica"/>
                <a:ea typeface="Tahoma"/>
                <a:cs typeface="Tahoma"/>
              </a:rPr>
            </a:br>
            <a:br>
              <a:rPr lang="en-US" sz="1800" i="1" cap="small">
                <a:solidFill>
                  <a:schemeClr val="accent6"/>
                </a:solidFill>
                <a:latin typeface="Helvetica"/>
                <a:ea typeface="Tahoma"/>
                <a:cs typeface="Tahoma"/>
              </a:rPr>
            </a:br>
            <a:r>
              <a:rPr lang="en-US" sz="1800" i="1" cap="small">
                <a:solidFill>
                  <a:schemeClr val="accent6"/>
                </a:solidFill>
                <a:latin typeface="Helvetica"/>
                <a:ea typeface="Tahoma"/>
                <a:cs typeface="Tahoma"/>
              </a:rPr>
              <a:t>PAUL DILLARD, PAST NATIONAL COMMANDER</a:t>
            </a:r>
            <a:endParaRPr lang="en-US" b="1" cap="small" dirty="0">
              <a:solidFill>
                <a:schemeClr val="accent6"/>
              </a:solidFill>
              <a:latin typeface="Helvetica"/>
              <a:ea typeface="Tahoma"/>
              <a:cs typeface="Tahoma"/>
            </a:endParaRPr>
          </a:p>
        </p:txBody>
      </p:sp>
    </p:spTree>
    <p:extLst>
      <p:ext uri="{BB962C8B-B14F-4D97-AF65-F5344CB8AC3E}">
        <p14:creationId xmlns:p14="http://schemas.microsoft.com/office/powerpoint/2010/main" val="1976934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AE3E8-2BFF-2F14-4C10-2089B3E31A1B}"/>
              </a:ext>
            </a:extLst>
          </p:cNvPr>
          <p:cNvSpPr>
            <a:spLocks noGrp="1"/>
          </p:cNvSpPr>
          <p:nvPr>
            <p:ph type="title"/>
          </p:nvPr>
        </p:nvSpPr>
        <p:spPr/>
        <p:txBody>
          <a:bodyPr>
            <a:normAutofit fontScale="90000"/>
          </a:bodyPr>
          <a:lstStyle/>
          <a:p>
            <a:r>
              <a:rPr lang="en-US" sz="4000" b="1" dirty="0"/>
              <a:t>Commander </a:t>
            </a:r>
            <a:br>
              <a:rPr lang="en-US" u="sng" dirty="0"/>
            </a:br>
            <a:r>
              <a:rPr lang="en-US" dirty="0"/>
              <a:t>Committee Assignments</a:t>
            </a:r>
          </a:p>
        </p:txBody>
      </p:sp>
      <p:sp>
        <p:nvSpPr>
          <p:cNvPr id="3" name="Content Placeholder 2">
            <a:extLst>
              <a:ext uri="{FF2B5EF4-FFF2-40B4-BE49-F238E27FC236}">
                <a16:creationId xmlns:a16="http://schemas.microsoft.com/office/drawing/2014/main" id="{827B498D-79AF-88E8-5BA6-8D54C85BF3E7}"/>
              </a:ext>
            </a:extLst>
          </p:cNvPr>
          <p:cNvSpPr>
            <a:spLocks noGrp="1"/>
          </p:cNvSpPr>
          <p:nvPr>
            <p:ph idx="1"/>
          </p:nvPr>
        </p:nvSpPr>
        <p:spPr/>
        <p:txBody>
          <a:bodyPr/>
          <a:lstStyle/>
          <a:p>
            <a:pPr marL="0" indent="0">
              <a:buNone/>
            </a:pPr>
            <a:r>
              <a:rPr lang="en-US" dirty="0"/>
              <a:t>Elected officers will be responsible for some of the activities and projects. Appointed chairs will be in charge of others. Decide at the very beginning what is going to happen, when it is going to happen, and who is going to make it happen. </a:t>
            </a:r>
          </a:p>
          <a:p>
            <a:pPr marL="0" indent="0">
              <a:buNone/>
            </a:pPr>
            <a:endParaRPr lang="en-US" dirty="0"/>
          </a:p>
          <a:p>
            <a:pPr marL="0" indent="0">
              <a:buNone/>
            </a:pPr>
            <a:r>
              <a:rPr lang="en-US" dirty="0"/>
              <a:t>Handbooks, manuals and brochures exist for all of The American Legion’s premier programs.</a:t>
            </a:r>
          </a:p>
        </p:txBody>
      </p:sp>
    </p:spTree>
    <p:extLst>
      <p:ext uri="{BB962C8B-B14F-4D97-AF65-F5344CB8AC3E}">
        <p14:creationId xmlns:p14="http://schemas.microsoft.com/office/powerpoint/2010/main" val="406356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BEB5D-6CC7-F33D-8CC5-649F6EEC8E76}"/>
              </a:ext>
            </a:extLst>
          </p:cNvPr>
          <p:cNvSpPr>
            <a:spLocks noGrp="1"/>
          </p:cNvSpPr>
          <p:nvPr>
            <p:ph type="title"/>
          </p:nvPr>
        </p:nvSpPr>
        <p:spPr/>
        <p:txBody>
          <a:bodyPr>
            <a:normAutofit fontScale="90000"/>
          </a:bodyPr>
          <a:lstStyle/>
          <a:p>
            <a:r>
              <a:rPr lang="en-US" sz="4000" b="1" dirty="0"/>
              <a:t>Commander</a:t>
            </a:r>
            <a:br>
              <a:rPr lang="en-US" u="sng" dirty="0"/>
            </a:br>
            <a:r>
              <a:rPr lang="en-US" dirty="0"/>
              <a:t>Programs New and Old</a:t>
            </a:r>
          </a:p>
        </p:txBody>
      </p:sp>
      <p:sp>
        <p:nvSpPr>
          <p:cNvPr id="3" name="Content Placeholder 2">
            <a:extLst>
              <a:ext uri="{FF2B5EF4-FFF2-40B4-BE49-F238E27FC236}">
                <a16:creationId xmlns:a16="http://schemas.microsoft.com/office/drawing/2014/main" id="{A982393A-48BF-1047-2E08-8F34010A2A9E}"/>
              </a:ext>
            </a:extLst>
          </p:cNvPr>
          <p:cNvSpPr>
            <a:spLocks noGrp="1"/>
          </p:cNvSpPr>
          <p:nvPr>
            <p:ph idx="1"/>
          </p:nvPr>
        </p:nvSpPr>
        <p:spPr/>
        <p:txBody>
          <a:bodyPr/>
          <a:lstStyle/>
          <a:p>
            <a:pPr marL="0" indent="0">
              <a:buNone/>
            </a:pPr>
            <a:r>
              <a:rPr lang="en-US" dirty="0"/>
              <a:t>Programs are needed to maintain interest and, most importantly, stay relevant to post members and the community. Every new activity or program offers the opportunity to interest new people in joining the post. inactive members can be turned into active members through engagement with programs.</a:t>
            </a:r>
          </a:p>
        </p:txBody>
      </p:sp>
    </p:spTree>
    <p:extLst>
      <p:ext uri="{BB962C8B-B14F-4D97-AF65-F5344CB8AC3E}">
        <p14:creationId xmlns:p14="http://schemas.microsoft.com/office/powerpoint/2010/main" val="2379595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100E8-5D09-01C2-51B0-B6ABE5E4F67F}"/>
              </a:ext>
            </a:extLst>
          </p:cNvPr>
          <p:cNvSpPr>
            <a:spLocks noGrp="1"/>
          </p:cNvSpPr>
          <p:nvPr>
            <p:ph type="title"/>
          </p:nvPr>
        </p:nvSpPr>
        <p:spPr/>
        <p:txBody>
          <a:bodyPr>
            <a:normAutofit fontScale="90000"/>
          </a:bodyPr>
          <a:lstStyle/>
          <a:p>
            <a:r>
              <a:rPr lang="en-US" sz="4400" b="1" dirty="0"/>
              <a:t>Commander</a:t>
            </a:r>
            <a:r>
              <a:rPr lang="en-US" u="sng" dirty="0"/>
              <a:t> </a:t>
            </a:r>
            <a:br>
              <a:rPr lang="en-US" u="sng" dirty="0"/>
            </a:br>
            <a:r>
              <a:rPr lang="en-US" dirty="0"/>
              <a:t>Sources of Help</a:t>
            </a:r>
          </a:p>
        </p:txBody>
      </p:sp>
      <p:sp>
        <p:nvSpPr>
          <p:cNvPr id="3" name="Content Placeholder 2">
            <a:extLst>
              <a:ext uri="{FF2B5EF4-FFF2-40B4-BE49-F238E27FC236}">
                <a16:creationId xmlns:a16="http://schemas.microsoft.com/office/drawing/2014/main" id="{3F3AC05F-3992-26DE-5AB7-5BCB0557EB13}"/>
              </a:ext>
            </a:extLst>
          </p:cNvPr>
          <p:cNvSpPr>
            <a:spLocks noGrp="1"/>
          </p:cNvSpPr>
          <p:nvPr>
            <p:ph idx="1"/>
          </p:nvPr>
        </p:nvSpPr>
        <p:spPr/>
        <p:txBody>
          <a:bodyPr>
            <a:normAutofit lnSpcReduction="10000"/>
          </a:bodyPr>
          <a:lstStyle/>
          <a:p>
            <a:pPr marL="0" indent="0">
              <a:buNone/>
            </a:pPr>
            <a:r>
              <a:rPr lang="en-US" dirty="0"/>
              <a:t>A commander relies on a team of post officers and taps the potential of post members. Valuable assistance comes from past post commanders, district officers, department officers and, where necessary, National Headquarters staff.</a:t>
            </a:r>
          </a:p>
          <a:p>
            <a:r>
              <a:rPr lang="en-US" dirty="0"/>
              <a:t>Past Commanders</a:t>
            </a:r>
          </a:p>
          <a:p>
            <a:r>
              <a:rPr lang="en-US" dirty="0"/>
              <a:t>District Officers</a:t>
            </a:r>
          </a:p>
          <a:p>
            <a:r>
              <a:rPr lang="en-US" dirty="0"/>
              <a:t>Department Officers</a:t>
            </a:r>
          </a:p>
          <a:p>
            <a:r>
              <a:rPr lang="en-US" dirty="0"/>
              <a:t>Department Headquarters</a:t>
            </a:r>
          </a:p>
          <a:p>
            <a:r>
              <a:rPr lang="en-US" dirty="0"/>
              <a:t>National Headquarters</a:t>
            </a:r>
          </a:p>
        </p:txBody>
      </p:sp>
    </p:spTree>
    <p:extLst>
      <p:ext uri="{BB962C8B-B14F-4D97-AF65-F5344CB8AC3E}">
        <p14:creationId xmlns:p14="http://schemas.microsoft.com/office/powerpoint/2010/main" val="764656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6F07C-716F-1B76-0978-A7AD0A2F9C11}"/>
              </a:ext>
            </a:extLst>
          </p:cNvPr>
          <p:cNvSpPr>
            <a:spLocks noGrp="1"/>
          </p:cNvSpPr>
          <p:nvPr>
            <p:ph type="title"/>
          </p:nvPr>
        </p:nvSpPr>
        <p:spPr/>
        <p:txBody>
          <a:bodyPr>
            <a:normAutofit fontScale="90000"/>
          </a:bodyPr>
          <a:lstStyle/>
          <a:p>
            <a:r>
              <a:rPr lang="en-US" sz="4400" b="1" dirty="0"/>
              <a:t>Commander </a:t>
            </a:r>
            <a:br>
              <a:rPr lang="en-US" u="sng" dirty="0"/>
            </a:br>
            <a:r>
              <a:rPr lang="en-US" dirty="0"/>
              <a:t>Agenda</a:t>
            </a:r>
          </a:p>
        </p:txBody>
      </p:sp>
      <p:sp>
        <p:nvSpPr>
          <p:cNvPr id="3" name="Content Placeholder 2">
            <a:extLst>
              <a:ext uri="{FF2B5EF4-FFF2-40B4-BE49-F238E27FC236}">
                <a16:creationId xmlns:a16="http://schemas.microsoft.com/office/drawing/2014/main" id="{567646D8-4FAC-0A88-D3A3-EE632BEF5947}"/>
              </a:ext>
            </a:extLst>
          </p:cNvPr>
          <p:cNvSpPr>
            <a:spLocks noGrp="1"/>
          </p:cNvSpPr>
          <p:nvPr>
            <p:ph idx="1"/>
          </p:nvPr>
        </p:nvSpPr>
        <p:spPr/>
        <p:txBody>
          <a:bodyPr>
            <a:normAutofit/>
          </a:bodyPr>
          <a:lstStyle/>
          <a:p>
            <a:pPr marL="0" indent="0">
              <a:buNone/>
            </a:pPr>
            <a:r>
              <a:rPr lang="en-US" dirty="0"/>
              <a:t>While the Manual of Ceremonies provides the structure or skeleton for a meeting, the commander’s agenda puts meat on the bones. The agenda for the first and each succeeding meeting should list the exact committees scheduled to report. Prior to putting a chairperson’s name on the agenda, ask if that person is ready to report. This is an easy way to verify if the chairperson is doing the job. if not, a little encouragement, along with a few suggestions or perhaps some prodding, might lead to action.</a:t>
            </a:r>
          </a:p>
        </p:txBody>
      </p:sp>
    </p:spTree>
    <p:extLst>
      <p:ext uri="{BB962C8B-B14F-4D97-AF65-F5344CB8AC3E}">
        <p14:creationId xmlns:p14="http://schemas.microsoft.com/office/powerpoint/2010/main" val="2805670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D0901-A68F-1922-49F0-7A6EC4B94675}"/>
              </a:ext>
            </a:extLst>
          </p:cNvPr>
          <p:cNvSpPr>
            <a:spLocks noGrp="1"/>
          </p:cNvSpPr>
          <p:nvPr>
            <p:ph type="title"/>
          </p:nvPr>
        </p:nvSpPr>
        <p:spPr/>
        <p:txBody>
          <a:bodyPr>
            <a:normAutofit fontScale="90000"/>
          </a:bodyPr>
          <a:lstStyle/>
          <a:p>
            <a:r>
              <a:rPr lang="en-US" sz="4400" b="1" dirty="0"/>
              <a:t>Commander</a:t>
            </a:r>
            <a:br>
              <a:rPr lang="en-US" u="sng" dirty="0"/>
            </a:br>
            <a:r>
              <a:rPr lang="en-US" dirty="0"/>
              <a:t>Auxiliary Unit</a:t>
            </a:r>
          </a:p>
        </p:txBody>
      </p:sp>
      <p:sp>
        <p:nvSpPr>
          <p:cNvPr id="3" name="Content Placeholder 2">
            <a:extLst>
              <a:ext uri="{FF2B5EF4-FFF2-40B4-BE49-F238E27FC236}">
                <a16:creationId xmlns:a16="http://schemas.microsoft.com/office/drawing/2014/main" id="{E1E32404-64B5-C352-81C0-467FEFEA85A7}"/>
              </a:ext>
            </a:extLst>
          </p:cNvPr>
          <p:cNvSpPr>
            <a:spLocks noGrp="1"/>
          </p:cNvSpPr>
          <p:nvPr>
            <p:ph idx="1"/>
          </p:nvPr>
        </p:nvSpPr>
        <p:spPr/>
        <p:txBody>
          <a:bodyPr/>
          <a:lstStyle/>
          <a:p>
            <a:pPr marL="0" indent="0">
              <a:buNone/>
            </a:pPr>
            <a:r>
              <a:rPr lang="en-US" dirty="0"/>
              <a:t>The Auxiliary unit is an important part of the post’s organization. Official contact with the unit is through the unit president. The unit can help only in proportion to its opportunity. A good commander will find opportunities for the Auxiliary unit to assist the post. The commander, or a designated representative, will keep in close touch with the unit and give its members plenty of inspiration, encouragement and support.</a:t>
            </a:r>
          </a:p>
        </p:txBody>
      </p:sp>
    </p:spTree>
    <p:extLst>
      <p:ext uri="{BB962C8B-B14F-4D97-AF65-F5344CB8AC3E}">
        <p14:creationId xmlns:p14="http://schemas.microsoft.com/office/powerpoint/2010/main" val="4441444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FB212-6BE8-B708-D62C-28B9D361CC66}"/>
              </a:ext>
            </a:extLst>
          </p:cNvPr>
          <p:cNvSpPr>
            <a:spLocks noGrp="1"/>
          </p:cNvSpPr>
          <p:nvPr>
            <p:ph type="title"/>
          </p:nvPr>
        </p:nvSpPr>
        <p:spPr/>
        <p:txBody>
          <a:bodyPr>
            <a:normAutofit fontScale="90000"/>
          </a:bodyPr>
          <a:lstStyle/>
          <a:p>
            <a:r>
              <a:rPr lang="en-US" sz="4400" b="1" dirty="0"/>
              <a:t>Commander</a:t>
            </a:r>
            <a:r>
              <a:rPr lang="en-US" u="sng" dirty="0"/>
              <a:t> </a:t>
            </a:r>
            <a:br>
              <a:rPr lang="en-US" u="sng" dirty="0"/>
            </a:br>
            <a:r>
              <a:rPr lang="en-US" dirty="0"/>
              <a:t>Conventions</a:t>
            </a:r>
          </a:p>
        </p:txBody>
      </p:sp>
      <p:sp>
        <p:nvSpPr>
          <p:cNvPr id="3" name="Content Placeholder 2">
            <a:extLst>
              <a:ext uri="{FF2B5EF4-FFF2-40B4-BE49-F238E27FC236}">
                <a16:creationId xmlns:a16="http://schemas.microsoft.com/office/drawing/2014/main" id="{1E1A8300-0ABA-5B3F-A441-3514DA846929}"/>
              </a:ext>
            </a:extLst>
          </p:cNvPr>
          <p:cNvSpPr>
            <a:spLocks noGrp="1"/>
          </p:cNvSpPr>
          <p:nvPr>
            <p:ph idx="1"/>
          </p:nvPr>
        </p:nvSpPr>
        <p:spPr/>
        <p:txBody>
          <a:bodyPr>
            <a:normAutofit lnSpcReduction="10000"/>
          </a:bodyPr>
          <a:lstStyle/>
          <a:p>
            <a:r>
              <a:rPr lang="en-US" dirty="0"/>
              <a:t>While the post could continue to operate without the district, department or national organization, it is more effective as a part of a team. There may be an idea to develop and expand beyond your post. The post should have a voice in the future programs and direction of The American Legion. District, department and national conventions are where American Legion policy is determined. Be certain that the post is represented by properly elected delegates, particularly at the district and department level.</a:t>
            </a:r>
          </a:p>
        </p:txBody>
      </p:sp>
    </p:spTree>
    <p:extLst>
      <p:ext uri="{BB962C8B-B14F-4D97-AF65-F5344CB8AC3E}">
        <p14:creationId xmlns:p14="http://schemas.microsoft.com/office/powerpoint/2010/main" val="1502468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37CD5-B897-06A4-4611-3951BA72C6EF}"/>
              </a:ext>
            </a:extLst>
          </p:cNvPr>
          <p:cNvSpPr>
            <a:spLocks noGrp="1"/>
          </p:cNvSpPr>
          <p:nvPr>
            <p:ph type="title"/>
          </p:nvPr>
        </p:nvSpPr>
        <p:spPr/>
        <p:txBody>
          <a:bodyPr>
            <a:normAutofit/>
          </a:bodyPr>
          <a:lstStyle/>
          <a:p>
            <a:pPr algn="ctr"/>
            <a:r>
              <a:rPr lang="en-US" sz="4800" dirty="0"/>
              <a:t>adjutant</a:t>
            </a:r>
            <a:endParaRPr lang="en-US" sz="6000" dirty="0"/>
          </a:p>
        </p:txBody>
      </p:sp>
      <p:sp>
        <p:nvSpPr>
          <p:cNvPr id="3" name="Text Placeholder 2">
            <a:extLst>
              <a:ext uri="{FF2B5EF4-FFF2-40B4-BE49-F238E27FC236}">
                <a16:creationId xmlns:a16="http://schemas.microsoft.com/office/drawing/2014/main" id="{DCC1C89D-C7B1-9C4B-7481-C3C7F3504A21}"/>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93645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0BF1E-5A98-467B-8F1A-FC2A85CFB404}"/>
              </a:ext>
            </a:extLst>
          </p:cNvPr>
          <p:cNvSpPr>
            <a:spLocks noGrp="1"/>
          </p:cNvSpPr>
          <p:nvPr>
            <p:ph type="title"/>
          </p:nvPr>
        </p:nvSpPr>
        <p:spPr/>
        <p:txBody>
          <a:bodyPr vert="horz" lIns="91440" tIns="45720" rIns="91440" bIns="45720" rtlCol="0" anchor="ctr">
            <a:noAutofit/>
          </a:bodyPr>
          <a:lstStyle/>
          <a:p>
            <a:r>
              <a:rPr lang="en-US" sz="4000" b="1" dirty="0">
                <a:latin typeface="Helvetica" pitchFamily="2" charset="0"/>
              </a:rPr>
              <a:t>Adjutant</a:t>
            </a:r>
            <a:br>
              <a:rPr lang="en-US" sz="4000" b="1" dirty="0">
                <a:latin typeface="Helvetica" pitchFamily="2" charset="0"/>
              </a:rPr>
            </a:br>
            <a:r>
              <a:rPr lang="en-US" sz="2400" b="1" dirty="0">
                <a:solidFill>
                  <a:schemeClr val="bg1">
                    <a:lumMod val="65000"/>
                  </a:schemeClr>
                </a:solidFill>
                <a:latin typeface="Helvetica" pitchFamily="2" charset="0"/>
              </a:rPr>
              <a:t>Suggested By-Laws</a:t>
            </a:r>
            <a:endParaRPr lang="en-US" sz="4000" b="1" dirty="0">
              <a:solidFill>
                <a:schemeClr val="bg1">
                  <a:lumMod val="65000"/>
                </a:schemeClr>
              </a:solidFill>
              <a:latin typeface="Helvetica" pitchFamily="2" charset="0"/>
            </a:endParaRPr>
          </a:p>
        </p:txBody>
      </p:sp>
      <p:sp>
        <p:nvSpPr>
          <p:cNvPr id="3" name="Content Placeholder 2">
            <a:extLst>
              <a:ext uri="{FF2B5EF4-FFF2-40B4-BE49-F238E27FC236}">
                <a16:creationId xmlns:a16="http://schemas.microsoft.com/office/drawing/2014/main" id="{B8533F43-9E97-4148-9236-A7B645CFD331}"/>
              </a:ext>
            </a:extLst>
          </p:cNvPr>
          <p:cNvSpPr>
            <a:spLocks noGrp="1"/>
          </p:cNvSpPr>
          <p:nvPr>
            <p:ph idx="1"/>
          </p:nvPr>
        </p:nvSpPr>
        <p:spPr>
          <a:xfrm>
            <a:off x="457200" y="2423772"/>
            <a:ext cx="8229600" cy="4088239"/>
          </a:xfrm>
        </p:spPr>
        <p:txBody>
          <a:bodyPr vert="horz" lIns="91440" tIns="45720" rIns="91440" bIns="45720" rtlCol="0" anchor="t">
            <a:normAutofit lnSpcReduction="10000"/>
          </a:bodyPr>
          <a:lstStyle/>
          <a:p>
            <a:pPr marL="0" indent="0">
              <a:buNone/>
            </a:pPr>
            <a:r>
              <a:rPr lang="en-US" sz="3000" b="1" dirty="0">
                <a:latin typeface="Helvetica"/>
                <a:cs typeface="Arial"/>
              </a:rPr>
              <a:t>Section 3. </a:t>
            </a:r>
            <a:r>
              <a:rPr lang="en-US" sz="3000" dirty="0">
                <a:latin typeface="Helvetica"/>
                <a:cs typeface="Arial"/>
              </a:rPr>
              <a:t>Duties of Post Adjutant. The adjutant shall have charge of and keep a full and correct record of all proceedings of all meetings, keep such records as the Department and National Organizations may require, render reports of membership annually or when called upon at a meeting, and under direction of the commander handle all correspondence of the Post.</a:t>
            </a:r>
            <a:endParaRPr lang="en-US" sz="3000" dirty="0">
              <a:latin typeface="Helvetica" pitchFamily="2" charset="0"/>
            </a:endParaRPr>
          </a:p>
        </p:txBody>
      </p:sp>
    </p:spTree>
    <p:extLst>
      <p:ext uri="{BB962C8B-B14F-4D97-AF65-F5344CB8AC3E}">
        <p14:creationId xmlns:p14="http://schemas.microsoft.com/office/powerpoint/2010/main" val="40435607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04A6-C375-2A57-FC40-5D58BCD04C8A}"/>
              </a:ext>
            </a:extLst>
          </p:cNvPr>
          <p:cNvSpPr>
            <a:spLocks noGrp="1"/>
          </p:cNvSpPr>
          <p:nvPr>
            <p:ph type="title"/>
          </p:nvPr>
        </p:nvSpPr>
        <p:spPr/>
        <p:txBody>
          <a:bodyPr>
            <a:normAutofit/>
          </a:bodyPr>
          <a:lstStyle/>
          <a:p>
            <a:r>
              <a:rPr lang="en-US" sz="4000" b="1" dirty="0"/>
              <a:t>Adjutant</a:t>
            </a:r>
          </a:p>
        </p:txBody>
      </p:sp>
      <p:sp>
        <p:nvSpPr>
          <p:cNvPr id="3" name="Content Placeholder 2">
            <a:extLst>
              <a:ext uri="{FF2B5EF4-FFF2-40B4-BE49-F238E27FC236}">
                <a16:creationId xmlns:a16="http://schemas.microsoft.com/office/drawing/2014/main" id="{7A19DD6B-604B-F374-6E5F-9AEAD8F1386D}"/>
              </a:ext>
            </a:extLst>
          </p:cNvPr>
          <p:cNvSpPr>
            <a:spLocks noGrp="1"/>
          </p:cNvSpPr>
          <p:nvPr>
            <p:ph idx="1"/>
          </p:nvPr>
        </p:nvSpPr>
        <p:spPr/>
        <p:txBody>
          <a:bodyPr/>
          <a:lstStyle/>
          <a:p>
            <a:r>
              <a:rPr lang="en-US" dirty="0"/>
              <a:t>The adjutant is the primary administrative officer for the post. Post activities revolve around the adjutant. Most posts retain a good adjutant over a period of years. The role of adjutant provides continuity for a post. While the commander’s duties are largely inspirational and executive, an adjutant’s duties are administrative and functional. The commander navigates the ship, while the adjutant is the engineer who sees that the ship’s machinery is working and maintained.</a:t>
            </a:r>
          </a:p>
        </p:txBody>
      </p:sp>
    </p:spTree>
    <p:extLst>
      <p:ext uri="{BB962C8B-B14F-4D97-AF65-F5344CB8AC3E}">
        <p14:creationId xmlns:p14="http://schemas.microsoft.com/office/powerpoint/2010/main" val="1519988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80E3B-1ECF-AB46-A5F6-A995103B3A17}"/>
              </a:ext>
            </a:extLst>
          </p:cNvPr>
          <p:cNvSpPr>
            <a:spLocks noGrp="1"/>
          </p:cNvSpPr>
          <p:nvPr>
            <p:ph type="title"/>
          </p:nvPr>
        </p:nvSpPr>
        <p:spPr/>
        <p:txBody>
          <a:bodyPr>
            <a:normAutofit/>
          </a:bodyPr>
          <a:lstStyle/>
          <a:p>
            <a:r>
              <a:rPr lang="en-US" sz="4000" b="1" dirty="0"/>
              <a:t>Adjutant</a:t>
            </a:r>
          </a:p>
        </p:txBody>
      </p:sp>
      <p:sp>
        <p:nvSpPr>
          <p:cNvPr id="3" name="Content Placeholder 2">
            <a:extLst>
              <a:ext uri="{FF2B5EF4-FFF2-40B4-BE49-F238E27FC236}">
                <a16:creationId xmlns:a16="http://schemas.microsoft.com/office/drawing/2014/main" id="{1954BE45-628B-0C6A-6B72-38A40666EF52}"/>
              </a:ext>
            </a:extLst>
          </p:cNvPr>
          <p:cNvSpPr>
            <a:spLocks noGrp="1"/>
          </p:cNvSpPr>
          <p:nvPr>
            <p:ph idx="1"/>
          </p:nvPr>
        </p:nvSpPr>
        <p:spPr/>
        <p:txBody>
          <a:bodyPr/>
          <a:lstStyle/>
          <a:p>
            <a:r>
              <a:rPr lang="en-US" dirty="0"/>
              <a:t>The adjutant is the personnel officer and personal point of contact for individual members of the post. They maintain membership records and minutes of meetings, check up and assist the work of the other officers and committees, and publish official orders, announcements and communication with post members. </a:t>
            </a:r>
          </a:p>
          <a:p>
            <a:r>
              <a:rPr lang="en-US" dirty="0"/>
              <a:t>All post records should be maintained and accessible by the adjutant, in a comprehensive filing system.</a:t>
            </a:r>
          </a:p>
        </p:txBody>
      </p:sp>
    </p:spTree>
    <p:extLst>
      <p:ext uri="{BB962C8B-B14F-4D97-AF65-F5344CB8AC3E}">
        <p14:creationId xmlns:p14="http://schemas.microsoft.com/office/powerpoint/2010/main" val="1938109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A9A53-8BC5-48E8-8601-832A05B6E0FF}"/>
              </a:ext>
            </a:extLst>
          </p:cNvPr>
          <p:cNvSpPr>
            <a:spLocks noGrp="1"/>
          </p:cNvSpPr>
          <p:nvPr>
            <p:ph type="title"/>
          </p:nvPr>
        </p:nvSpPr>
        <p:spPr/>
        <p:txBody>
          <a:bodyPr>
            <a:normAutofit/>
          </a:bodyPr>
          <a:lstStyle/>
          <a:p>
            <a:pPr algn="ctr"/>
            <a:r>
              <a:rPr lang="en-US" sz="4000" b="1" dirty="0">
                <a:latin typeface="Arial"/>
                <a:cs typeface="Arial"/>
              </a:rPr>
              <a:t>Overview</a:t>
            </a:r>
          </a:p>
        </p:txBody>
      </p:sp>
      <p:sp>
        <p:nvSpPr>
          <p:cNvPr id="3" name="Content Placeholder 2">
            <a:extLst>
              <a:ext uri="{FF2B5EF4-FFF2-40B4-BE49-F238E27FC236}">
                <a16:creationId xmlns:a16="http://schemas.microsoft.com/office/drawing/2014/main" id="{FC92DF4D-1D38-470F-A567-BE2B365612FE}"/>
              </a:ext>
            </a:extLst>
          </p:cNvPr>
          <p:cNvSpPr>
            <a:spLocks noGrp="1"/>
          </p:cNvSpPr>
          <p:nvPr>
            <p:ph sz="half" idx="1"/>
          </p:nvPr>
        </p:nvSpPr>
        <p:spPr/>
        <p:txBody>
          <a:bodyPr vert="horz" lIns="91440" tIns="45720" rIns="91440" bIns="45720" rtlCol="0" anchor="t">
            <a:noAutofit/>
          </a:bodyPr>
          <a:lstStyle/>
          <a:p>
            <a:pPr>
              <a:spcBef>
                <a:spcPts val="0"/>
              </a:spcBef>
              <a:spcAft>
                <a:spcPts val="600"/>
              </a:spcAft>
              <a:buFont typeface="Wingdings"/>
              <a:buChar char="§"/>
            </a:pPr>
            <a:r>
              <a:rPr lang="en-US" dirty="0">
                <a:latin typeface="Helvetica"/>
                <a:cs typeface="Arial"/>
              </a:rPr>
              <a:t>Commander</a:t>
            </a:r>
            <a:endParaRPr lang="en-US" dirty="0">
              <a:latin typeface="Helvetica"/>
            </a:endParaRPr>
          </a:p>
          <a:p>
            <a:pPr>
              <a:spcBef>
                <a:spcPts val="0"/>
              </a:spcBef>
              <a:spcAft>
                <a:spcPts val="600"/>
              </a:spcAft>
              <a:buFont typeface="Wingdings"/>
              <a:buChar char="§"/>
            </a:pPr>
            <a:r>
              <a:rPr lang="en-US" dirty="0">
                <a:latin typeface="Helvetica"/>
                <a:cs typeface="Arial"/>
              </a:rPr>
              <a:t>Adjutant</a:t>
            </a:r>
          </a:p>
          <a:p>
            <a:pPr>
              <a:spcBef>
                <a:spcPts val="0"/>
              </a:spcBef>
              <a:spcAft>
                <a:spcPts val="600"/>
              </a:spcAft>
              <a:buFont typeface="Wingdings"/>
              <a:buChar char="§"/>
            </a:pPr>
            <a:r>
              <a:rPr lang="en-US" dirty="0">
                <a:latin typeface="Helvetica"/>
                <a:cs typeface="Arial"/>
              </a:rPr>
              <a:t>First Vice Commander</a:t>
            </a:r>
          </a:p>
          <a:p>
            <a:pPr>
              <a:spcBef>
                <a:spcPts val="0"/>
              </a:spcBef>
              <a:spcAft>
                <a:spcPts val="600"/>
              </a:spcAft>
              <a:buFont typeface="Wingdings"/>
              <a:buChar char="§"/>
            </a:pPr>
            <a:r>
              <a:rPr lang="en-US" dirty="0">
                <a:latin typeface="Helvetica"/>
                <a:cs typeface="Arial"/>
              </a:rPr>
              <a:t>Second Vice Commander</a:t>
            </a:r>
          </a:p>
          <a:p>
            <a:pPr>
              <a:spcBef>
                <a:spcPts val="0"/>
              </a:spcBef>
              <a:spcAft>
                <a:spcPts val="600"/>
              </a:spcAft>
              <a:buFont typeface="Wingdings"/>
              <a:buChar char="§"/>
            </a:pPr>
            <a:r>
              <a:rPr lang="en-US" dirty="0">
                <a:latin typeface="Helvetica"/>
                <a:cs typeface="Arial"/>
              </a:rPr>
              <a:t>Finance Officer</a:t>
            </a:r>
          </a:p>
          <a:p>
            <a:pPr>
              <a:spcBef>
                <a:spcPts val="0"/>
              </a:spcBef>
              <a:spcAft>
                <a:spcPts val="600"/>
              </a:spcAft>
              <a:buFont typeface="Wingdings"/>
              <a:buChar char="§"/>
            </a:pPr>
            <a:r>
              <a:rPr lang="en-US" dirty="0">
                <a:latin typeface="Helvetica"/>
                <a:cs typeface="Arial"/>
              </a:rPr>
              <a:t>Post Service Officer</a:t>
            </a:r>
          </a:p>
          <a:p>
            <a:pPr>
              <a:spcBef>
                <a:spcPts val="0"/>
              </a:spcBef>
              <a:spcAft>
                <a:spcPts val="600"/>
              </a:spcAft>
              <a:buFont typeface="Wingdings"/>
              <a:buChar char="§"/>
            </a:pPr>
            <a:r>
              <a:rPr lang="en-US" dirty="0">
                <a:latin typeface="Helvetica"/>
                <a:cs typeface="Arial"/>
              </a:rPr>
              <a:t>Chaplain</a:t>
            </a:r>
          </a:p>
          <a:p>
            <a:pPr>
              <a:spcBef>
                <a:spcPts val="0"/>
              </a:spcBef>
              <a:spcAft>
                <a:spcPts val="600"/>
              </a:spcAft>
              <a:buFont typeface="Wingdings"/>
              <a:buChar char="§"/>
            </a:pPr>
            <a:r>
              <a:rPr lang="en-US" dirty="0">
                <a:latin typeface="Helvetica"/>
                <a:cs typeface="Arial"/>
              </a:rPr>
              <a:t>Sergeant-at-Arms</a:t>
            </a:r>
          </a:p>
          <a:p>
            <a:pPr>
              <a:spcBef>
                <a:spcPts val="0"/>
              </a:spcBef>
              <a:spcAft>
                <a:spcPts val="600"/>
              </a:spcAft>
              <a:buFont typeface="Wingdings"/>
              <a:buChar char="§"/>
            </a:pPr>
            <a:r>
              <a:rPr lang="en-US" dirty="0">
                <a:latin typeface="Helvetica"/>
                <a:cs typeface="Arial"/>
              </a:rPr>
              <a:t>Historian</a:t>
            </a:r>
          </a:p>
        </p:txBody>
      </p:sp>
      <p:sp>
        <p:nvSpPr>
          <p:cNvPr id="4" name="Content Placeholder 3">
            <a:extLst>
              <a:ext uri="{FF2B5EF4-FFF2-40B4-BE49-F238E27FC236}">
                <a16:creationId xmlns:a16="http://schemas.microsoft.com/office/drawing/2014/main" id="{33534282-E7B0-679A-1C99-29B7828C57F0}"/>
              </a:ext>
            </a:extLst>
          </p:cNvPr>
          <p:cNvSpPr>
            <a:spLocks noGrp="1"/>
          </p:cNvSpPr>
          <p:nvPr>
            <p:ph sz="half" idx="2"/>
          </p:nvPr>
        </p:nvSpPr>
        <p:spPr/>
        <p:txBody>
          <a:bodyPr/>
          <a:lstStyle/>
          <a:p>
            <a:pPr>
              <a:spcBef>
                <a:spcPts val="0"/>
              </a:spcBef>
              <a:spcAft>
                <a:spcPts val="600"/>
              </a:spcAft>
              <a:buFont typeface="Wingdings"/>
              <a:buChar char="§"/>
            </a:pPr>
            <a:r>
              <a:rPr lang="en-US" dirty="0">
                <a:latin typeface="Helvetica"/>
                <a:cs typeface="Arial"/>
              </a:rPr>
              <a:t>Judge Advocate</a:t>
            </a:r>
            <a:endParaRPr lang="en-US" dirty="0">
              <a:latin typeface="Helvetica"/>
            </a:endParaRPr>
          </a:p>
          <a:p>
            <a:pPr>
              <a:spcBef>
                <a:spcPts val="0"/>
              </a:spcBef>
              <a:spcAft>
                <a:spcPts val="600"/>
              </a:spcAft>
              <a:buFont typeface="Wingdings"/>
              <a:buChar char="§"/>
            </a:pPr>
            <a:r>
              <a:rPr lang="en-US" dirty="0">
                <a:latin typeface="Helvetica"/>
                <a:cs typeface="Arial"/>
              </a:rPr>
              <a:t>Executive Committee</a:t>
            </a:r>
          </a:p>
        </p:txBody>
      </p:sp>
    </p:spTree>
    <p:extLst>
      <p:ext uri="{BB962C8B-B14F-4D97-AF65-F5344CB8AC3E}">
        <p14:creationId xmlns:p14="http://schemas.microsoft.com/office/powerpoint/2010/main" val="15437449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FBB50-8B26-1A6A-39CA-C68EE8E06C40}"/>
              </a:ext>
            </a:extLst>
          </p:cNvPr>
          <p:cNvSpPr>
            <a:spLocks noGrp="1"/>
          </p:cNvSpPr>
          <p:nvPr>
            <p:ph type="title"/>
          </p:nvPr>
        </p:nvSpPr>
        <p:spPr/>
        <p:txBody>
          <a:bodyPr>
            <a:normAutofit/>
          </a:bodyPr>
          <a:lstStyle/>
          <a:p>
            <a:r>
              <a:rPr lang="en-US" sz="4000" b="1" dirty="0"/>
              <a:t>Adjutant</a:t>
            </a:r>
          </a:p>
        </p:txBody>
      </p:sp>
      <p:sp>
        <p:nvSpPr>
          <p:cNvPr id="3" name="Content Placeholder 2">
            <a:extLst>
              <a:ext uri="{FF2B5EF4-FFF2-40B4-BE49-F238E27FC236}">
                <a16:creationId xmlns:a16="http://schemas.microsoft.com/office/drawing/2014/main" id="{2CA82201-1212-F505-9977-8201D3D4A0BB}"/>
              </a:ext>
            </a:extLst>
          </p:cNvPr>
          <p:cNvSpPr>
            <a:spLocks noGrp="1"/>
          </p:cNvSpPr>
          <p:nvPr>
            <p:ph idx="1"/>
          </p:nvPr>
        </p:nvSpPr>
        <p:spPr/>
        <p:txBody>
          <a:bodyPr/>
          <a:lstStyle/>
          <a:p>
            <a:r>
              <a:rPr lang="en-US" dirty="0"/>
              <a:t>The office involves a great deal of work and attention to detail. An effective adjutant is an essential component of a successful post. it is suggested that some degree of compensation should be paid to the adjutant, particularly in large posts, due to the commitment required by the role.</a:t>
            </a:r>
          </a:p>
        </p:txBody>
      </p:sp>
    </p:spTree>
    <p:extLst>
      <p:ext uri="{BB962C8B-B14F-4D97-AF65-F5344CB8AC3E}">
        <p14:creationId xmlns:p14="http://schemas.microsoft.com/office/powerpoint/2010/main" val="12247928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0990E-A3F5-C15E-3281-A00CE526E23A}"/>
              </a:ext>
            </a:extLst>
          </p:cNvPr>
          <p:cNvSpPr>
            <a:spLocks noGrp="1"/>
          </p:cNvSpPr>
          <p:nvPr>
            <p:ph type="title"/>
          </p:nvPr>
        </p:nvSpPr>
        <p:spPr/>
        <p:txBody>
          <a:bodyPr>
            <a:normAutofit fontScale="90000"/>
          </a:bodyPr>
          <a:lstStyle/>
          <a:p>
            <a:r>
              <a:rPr lang="en-US" sz="4400" b="1" dirty="0"/>
              <a:t>Adjutant</a:t>
            </a:r>
            <a:br>
              <a:rPr lang="en-US" dirty="0"/>
            </a:br>
            <a:r>
              <a:rPr lang="en-US" dirty="0"/>
              <a:t>Suggestions for the New Adjutant</a:t>
            </a:r>
          </a:p>
        </p:txBody>
      </p:sp>
      <p:sp>
        <p:nvSpPr>
          <p:cNvPr id="3" name="Content Placeholder 2">
            <a:extLst>
              <a:ext uri="{FF2B5EF4-FFF2-40B4-BE49-F238E27FC236}">
                <a16:creationId xmlns:a16="http://schemas.microsoft.com/office/drawing/2014/main" id="{B41D3544-B65A-01E8-CCB4-BB4D60D05B2F}"/>
              </a:ext>
            </a:extLst>
          </p:cNvPr>
          <p:cNvSpPr>
            <a:spLocks noGrp="1"/>
          </p:cNvSpPr>
          <p:nvPr>
            <p:ph idx="1"/>
          </p:nvPr>
        </p:nvSpPr>
        <p:spPr/>
        <p:txBody>
          <a:bodyPr/>
          <a:lstStyle/>
          <a:p>
            <a:r>
              <a:rPr lang="en-US" dirty="0"/>
              <a:t>The only indispensable qualifications for the job of adjutant are honesty and willingness. They should go through all the post records at the first opportunity. The constitution, minutes of meetings, and reports of officers and committees will give insight into the post’s policies and traditions. Communications from department headquarters will bring the adjutant up to date on instructions.</a:t>
            </a:r>
          </a:p>
        </p:txBody>
      </p:sp>
    </p:spTree>
    <p:extLst>
      <p:ext uri="{BB962C8B-B14F-4D97-AF65-F5344CB8AC3E}">
        <p14:creationId xmlns:p14="http://schemas.microsoft.com/office/powerpoint/2010/main" val="2814399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0990E-A3F5-C15E-3281-A00CE526E23A}"/>
              </a:ext>
            </a:extLst>
          </p:cNvPr>
          <p:cNvSpPr>
            <a:spLocks noGrp="1"/>
          </p:cNvSpPr>
          <p:nvPr>
            <p:ph type="title"/>
          </p:nvPr>
        </p:nvSpPr>
        <p:spPr/>
        <p:txBody>
          <a:bodyPr>
            <a:normAutofit fontScale="90000"/>
          </a:bodyPr>
          <a:lstStyle/>
          <a:p>
            <a:r>
              <a:rPr lang="en-US" sz="4400" b="1" dirty="0"/>
              <a:t>Adjutant</a:t>
            </a:r>
            <a:br>
              <a:rPr lang="en-US" dirty="0"/>
            </a:br>
            <a:r>
              <a:rPr lang="en-US" dirty="0"/>
              <a:t>Suggestions for the New Adjutant</a:t>
            </a:r>
          </a:p>
        </p:txBody>
      </p:sp>
      <p:sp>
        <p:nvSpPr>
          <p:cNvPr id="3" name="Content Placeholder 2">
            <a:extLst>
              <a:ext uri="{FF2B5EF4-FFF2-40B4-BE49-F238E27FC236}">
                <a16:creationId xmlns:a16="http://schemas.microsoft.com/office/drawing/2014/main" id="{B41D3544-B65A-01E8-CCB4-BB4D60D05B2F}"/>
              </a:ext>
            </a:extLst>
          </p:cNvPr>
          <p:cNvSpPr>
            <a:spLocks noGrp="1"/>
          </p:cNvSpPr>
          <p:nvPr>
            <p:ph idx="1"/>
          </p:nvPr>
        </p:nvSpPr>
        <p:spPr/>
        <p:txBody>
          <a:bodyPr/>
          <a:lstStyle/>
          <a:p>
            <a:r>
              <a:rPr lang="en-US" dirty="0"/>
              <a:t>The Post Adjutant’s Manual has detailed instructions on the handling of membership cards, per capita payments and other duties. Every adjutant should have a copy. Request one from department headquarters or download it at legion.org/publications.</a:t>
            </a:r>
          </a:p>
        </p:txBody>
      </p:sp>
    </p:spTree>
    <p:extLst>
      <p:ext uri="{BB962C8B-B14F-4D97-AF65-F5344CB8AC3E}">
        <p14:creationId xmlns:p14="http://schemas.microsoft.com/office/powerpoint/2010/main" val="34172691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37CD5-B897-06A4-4611-3951BA72C6EF}"/>
              </a:ext>
            </a:extLst>
          </p:cNvPr>
          <p:cNvSpPr>
            <a:spLocks noGrp="1"/>
          </p:cNvSpPr>
          <p:nvPr>
            <p:ph type="title"/>
          </p:nvPr>
        </p:nvSpPr>
        <p:spPr>
          <a:xfrm>
            <a:off x="1521786" y="2978235"/>
            <a:ext cx="6100428" cy="901529"/>
          </a:xfrm>
        </p:spPr>
        <p:txBody>
          <a:bodyPr>
            <a:normAutofit/>
          </a:bodyPr>
          <a:lstStyle/>
          <a:p>
            <a:pPr algn="ctr"/>
            <a:r>
              <a:rPr lang="en-US" sz="4800" dirty="0"/>
              <a:t>VICE-commander</a:t>
            </a:r>
            <a:endParaRPr lang="en-US" sz="6000" dirty="0"/>
          </a:p>
        </p:txBody>
      </p:sp>
    </p:spTree>
    <p:extLst>
      <p:ext uri="{BB962C8B-B14F-4D97-AF65-F5344CB8AC3E}">
        <p14:creationId xmlns:p14="http://schemas.microsoft.com/office/powerpoint/2010/main" val="4425257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0BF1E-5A98-467B-8F1A-FC2A85CFB404}"/>
              </a:ext>
            </a:extLst>
          </p:cNvPr>
          <p:cNvSpPr>
            <a:spLocks noGrp="1"/>
          </p:cNvSpPr>
          <p:nvPr>
            <p:ph type="title"/>
          </p:nvPr>
        </p:nvSpPr>
        <p:spPr/>
        <p:txBody>
          <a:bodyPr vert="horz" lIns="91440" tIns="45720" rIns="91440" bIns="45720" rtlCol="0" anchor="ctr">
            <a:noAutofit/>
          </a:bodyPr>
          <a:lstStyle/>
          <a:p>
            <a:r>
              <a:rPr lang="en-US" sz="4000" b="1" dirty="0">
                <a:latin typeface="Helvetica" pitchFamily="2" charset="0"/>
              </a:rPr>
              <a:t>Vice-Commander</a:t>
            </a:r>
            <a:br>
              <a:rPr lang="en-US" sz="4000" b="1" dirty="0">
                <a:latin typeface="Helvetica" pitchFamily="2" charset="0"/>
              </a:rPr>
            </a:br>
            <a:r>
              <a:rPr lang="en-US" sz="2400" b="1" dirty="0">
                <a:solidFill>
                  <a:schemeClr val="bg1">
                    <a:lumMod val="65000"/>
                  </a:schemeClr>
                </a:solidFill>
                <a:latin typeface="Helvetica" pitchFamily="2" charset="0"/>
              </a:rPr>
              <a:t>Suggested By-Laws</a:t>
            </a:r>
            <a:endParaRPr lang="en-US" sz="4000" b="1" dirty="0">
              <a:solidFill>
                <a:schemeClr val="bg1">
                  <a:lumMod val="65000"/>
                </a:schemeClr>
              </a:solidFill>
              <a:latin typeface="Helvetica" pitchFamily="2" charset="0"/>
            </a:endParaRPr>
          </a:p>
        </p:txBody>
      </p:sp>
      <p:sp>
        <p:nvSpPr>
          <p:cNvPr id="3" name="Content Placeholder 2">
            <a:extLst>
              <a:ext uri="{FF2B5EF4-FFF2-40B4-BE49-F238E27FC236}">
                <a16:creationId xmlns:a16="http://schemas.microsoft.com/office/drawing/2014/main" id="{B8533F43-9E97-4148-9236-A7B645CFD331}"/>
              </a:ext>
            </a:extLst>
          </p:cNvPr>
          <p:cNvSpPr>
            <a:spLocks noGrp="1"/>
          </p:cNvSpPr>
          <p:nvPr>
            <p:ph idx="1"/>
          </p:nvPr>
        </p:nvSpPr>
        <p:spPr>
          <a:xfrm>
            <a:off x="457200" y="2423772"/>
            <a:ext cx="8229600" cy="4088239"/>
          </a:xfrm>
        </p:spPr>
        <p:txBody>
          <a:bodyPr vert="horz" lIns="91440" tIns="45720" rIns="91440" bIns="45720" rtlCol="0" anchor="t">
            <a:normAutofit/>
          </a:bodyPr>
          <a:lstStyle/>
          <a:p>
            <a:pPr marL="0" indent="0">
              <a:buNone/>
            </a:pPr>
            <a:r>
              <a:rPr lang="en-US" sz="3000" b="1" dirty="0">
                <a:latin typeface="Helvetica"/>
                <a:cs typeface="Arial"/>
              </a:rPr>
              <a:t>Section 2.</a:t>
            </a:r>
            <a:r>
              <a:rPr lang="en-US" sz="3000" dirty="0">
                <a:latin typeface="Helvetica"/>
                <a:cs typeface="Arial"/>
              </a:rPr>
              <a:t> Duties of Vice-Commander. The vice-commander shall assume and discharge the duties of the office of commander in the absence or disability of, or when called upon by the Post commander.</a:t>
            </a:r>
            <a:endParaRPr lang="en-US" sz="3000" dirty="0">
              <a:latin typeface="Helvetica" pitchFamily="2" charset="0"/>
            </a:endParaRPr>
          </a:p>
        </p:txBody>
      </p:sp>
    </p:spTree>
    <p:extLst>
      <p:ext uri="{BB962C8B-B14F-4D97-AF65-F5344CB8AC3E}">
        <p14:creationId xmlns:p14="http://schemas.microsoft.com/office/powerpoint/2010/main" val="6454244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2A00F-428E-A3DD-D107-9529596544EF}"/>
              </a:ext>
            </a:extLst>
          </p:cNvPr>
          <p:cNvSpPr>
            <a:spLocks noGrp="1"/>
          </p:cNvSpPr>
          <p:nvPr>
            <p:ph type="title"/>
          </p:nvPr>
        </p:nvSpPr>
        <p:spPr/>
        <p:txBody>
          <a:bodyPr>
            <a:normAutofit/>
          </a:bodyPr>
          <a:lstStyle/>
          <a:p>
            <a:r>
              <a:rPr lang="en-US" sz="4000" b="1" dirty="0"/>
              <a:t>First Vice Commander</a:t>
            </a:r>
          </a:p>
        </p:txBody>
      </p:sp>
      <p:sp>
        <p:nvSpPr>
          <p:cNvPr id="3" name="Content Placeholder 2">
            <a:extLst>
              <a:ext uri="{FF2B5EF4-FFF2-40B4-BE49-F238E27FC236}">
                <a16:creationId xmlns:a16="http://schemas.microsoft.com/office/drawing/2014/main" id="{42D6A6FC-CF03-861E-D98F-0C0D0303D6C2}"/>
              </a:ext>
            </a:extLst>
          </p:cNvPr>
          <p:cNvSpPr>
            <a:spLocks noGrp="1"/>
          </p:cNvSpPr>
          <p:nvPr>
            <p:ph idx="1"/>
          </p:nvPr>
        </p:nvSpPr>
        <p:spPr/>
        <p:txBody>
          <a:bodyPr/>
          <a:lstStyle/>
          <a:p>
            <a:r>
              <a:rPr lang="en-US" dirty="0"/>
              <a:t>in most posts, a first and second vice commander are elected, with membership and retention being the primary concern of the first vice commander. </a:t>
            </a:r>
          </a:p>
          <a:p>
            <a:r>
              <a:rPr lang="en-US" dirty="0"/>
              <a:t>While each post is different, a membership campaign should cover certain fundamentals. Look at the methods used in the past. Develop new procedures to improve the methods being used.</a:t>
            </a:r>
          </a:p>
        </p:txBody>
      </p:sp>
    </p:spTree>
    <p:extLst>
      <p:ext uri="{BB962C8B-B14F-4D97-AF65-F5344CB8AC3E}">
        <p14:creationId xmlns:p14="http://schemas.microsoft.com/office/powerpoint/2010/main" val="16093223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2A00F-428E-A3DD-D107-9529596544EF}"/>
              </a:ext>
            </a:extLst>
          </p:cNvPr>
          <p:cNvSpPr>
            <a:spLocks noGrp="1"/>
          </p:cNvSpPr>
          <p:nvPr>
            <p:ph type="title"/>
          </p:nvPr>
        </p:nvSpPr>
        <p:spPr/>
        <p:txBody>
          <a:bodyPr>
            <a:normAutofit/>
          </a:bodyPr>
          <a:lstStyle/>
          <a:p>
            <a:r>
              <a:rPr lang="en-US" sz="4000" b="1" dirty="0"/>
              <a:t>First Vice Commander</a:t>
            </a:r>
          </a:p>
        </p:txBody>
      </p:sp>
      <p:sp>
        <p:nvSpPr>
          <p:cNvPr id="3" name="Content Placeholder 2">
            <a:extLst>
              <a:ext uri="{FF2B5EF4-FFF2-40B4-BE49-F238E27FC236}">
                <a16:creationId xmlns:a16="http://schemas.microsoft.com/office/drawing/2014/main" id="{42D6A6FC-CF03-861E-D98F-0C0D0303D6C2}"/>
              </a:ext>
            </a:extLst>
          </p:cNvPr>
          <p:cNvSpPr>
            <a:spLocks noGrp="1"/>
          </p:cNvSpPr>
          <p:nvPr>
            <p:ph idx="1"/>
          </p:nvPr>
        </p:nvSpPr>
        <p:spPr/>
        <p:txBody>
          <a:bodyPr/>
          <a:lstStyle/>
          <a:p>
            <a:r>
              <a:rPr lang="en-US" dirty="0"/>
              <a:t>in a successful post, a new commander is going to contact the post officers and committee chairs immediately after election to schedule a meeting where they can lay out a general plan of operation for the entire year. This is when the membership plan should also be decided. </a:t>
            </a:r>
          </a:p>
          <a:p>
            <a:r>
              <a:rPr lang="en-US" dirty="0"/>
              <a:t>it is recommended that a vice commander execute a plan to conduct a Buddy Check twice a year at a minimum.</a:t>
            </a:r>
          </a:p>
        </p:txBody>
      </p:sp>
    </p:spTree>
    <p:extLst>
      <p:ext uri="{BB962C8B-B14F-4D97-AF65-F5344CB8AC3E}">
        <p14:creationId xmlns:p14="http://schemas.microsoft.com/office/powerpoint/2010/main" val="22969324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2A00F-428E-A3DD-D107-9529596544EF}"/>
              </a:ext>
            </a:extLst>
          </p:cNvPr>
          <p:cNvSpPr>
            <a:spLocks noGrp="1"/>
          </p:cNvSpPr>
          <p:nvPr>
            <p:ph type="title"/>
          </p:nvPr>
        </p:nvSpPr>
        <p:spPr/>
        <p:txBody>
          <a:bodyPr>
            <a:normAutofit fontScale="90000"/>
          </a:bodyPr>
          <a:lstStyle/>
          <a:p>
            <a:r>
              <a:rPr lang="en-US" sz="4400" b="1" dirty="0"/>
              <a:t>First Vice Commander</a:t>
            </a:r>
            <a:br>
              <a:rPr lang="en-US" u="sng" dirty="0"/>
            </a:br>
            <a:r>
              <a:rPr lang="en-US" dirty="0"/>
              <a:t>The Four W’s of Planning</a:t>
            </a:r>
          </a:p>
        </p:txBody>
      </p:sp>
      <p:sp>
        <p:nvSpPr>
          <p:cNvPr id="3" name="Content Placeholder 2">
            <a:extLst>
              <a:ext uri="{FF2B5EF4-FFF2-40B4-BE49-F238E27FC236}">
                <a16:creationId xmlns:a16="http://schemas.microsoft.com/office/drawing/2014/main" id="{42D6A6FC-CF03-861E-D98F-0C0D0303D6C2}"/>
              </a:ext>
            </a:extLst>
          </p:cNvPr>
          <p:cNvSpPr>
            <a:spLocks noGrp="1"/>
          </p:cNvSpPr>
          <p:nvPr>
            <p:ph idx="1"/>
          </p:nvPr>
        </p:nvSpPr>
        <p:spPr/>
        <p:txBody>
          <a:bodyPr/>
          <a:lstStyle/>
          <a:p>
            <a:r>
              <a:rPr lang="en-US" dirty="0"/>
              <a:t>WHO – Who’s going to execute each step necessary to reach the goal?</a:t>
            </a:r>
          </a:p>
          <a:p>
            <a:r>
              <a:rPr lang="en-US" dirty="0"/>
              <a:t>WHAT – What steps are required to reach the objective? </a:t>
            </a:r>
          </a:p>
          <a:p>
            <a:r>
              <a:rPr lang="en-US" dirty="0"/>
              <a:t>WHEN – When is the work going to be done?</a:t>
            </a:r>
          </a:p>
          <a:p>
            <a:r>
              <a:rPr lang="en-US" dirty="0"/>
              <a:t>WHERE – Where do you want to go? What’s the objective? </a:t>
            </a:r>
          </a:p>
        </p:txBody>
      </p:sp>
    </p:spTree>
    <p:extLst>
      <p:ext uri="{BB962C8B-B14F-4D97-AF65-F5344CB8AC3E}">
        <p14:creationId xmlns:p14="http://schemas.microsoft.com/office/powerpoint/2010/main" val="1372687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2A00F-428E-A3DD-D107-9529596544EF}"/>
              </a:ext>
            </a:extLst>
          </p:cNvPr>
          <p:cNvSpPr>
            <a:spLocks noGrp="1"/>
          </p:cNvSpPr>
          <p:nvPr>
            <p:ph type="title"/>
          </p:nvPr>
        </p:nvSpPr>
        <p:spPr/>
        <p:txBody>
          <a:bodyPr>
            <a:normAutofit fontScale="90000"/>
          </a:bodyPr>
          <a:lstStyle/>
          <a:p>
            <a:r>
              <a:rPr lang="en-US" sz="4400" b="1" dirty="0"/>
              <a:t>First Vice Commander</a:t>
            </a:r>
            <a:br>
              <a:rPr lang="en-US" u="sng" dirty="0"/>
            </a:br>
            <a:r>
              <a:rPr lang="en-US" dirty="0"/>
              <a:t>The Four W’s of Planning</a:t>
            </a:r>
          </a:p>
        </p:txBody>
      </p:sp>
      <p:sp>
        <p:nvSpPr>
          <p:cNvPr id="3" name="Content Placeholder 2">
            <a:extLst>
              <a:ext uri="{FF2B5EF4-FFF2-40B4-BE49-F238E27FC236}">
                <a16:creationId xmlns:a16="http://schemas.microsoft.com/office/drawing/2014/main" id="{42D6A6FC-CF03-861E-D98F-0C0D0303D6C2}"/>
              </a:ext>
            </a:extLst>
          </p:cNvPr>
          <p:cNvSpPr>
            <a:spLocks noGrp="1"/>
          </p:cNvSpPr>
          <p:nvPr>
            <p:ph idx="1"/>
          </p:nvPr>
        </p:nvSpPr>
        <p:spPr/>
        <p:txBody>
          <a:bodyPr>
            <a:normAutofit/>
          </a:bodyPr>
          <a:lstStyle/>
          <a:p>
            <a:pPr marL="0" indent="0">
              <a:buNone/>
            </a:pPr>
            <a:r>
              <a:rPr lang="en-US" dirty="0"/>
              <a:t>The commander and post best know the membership potential in their community. The steps to get there are similar for every post. Answer the following questions for the post and community to outline your job and know how to reach goals:</a:t>
            </a:r>
          </a:p>
          <a:p>
            <a:r>
              <a:rPr lang="en-US" dirty="0"/>
              <a:t>Mailed dues notices will bring in about 80 percent of current member renewals. Who is going to contact the remaining 20 percent who do not respond?</a:t>
            </a:r>
          </a:p>
        </p:txBody>
      </p:sp>
    </p:spTree>
    <p:extLst>
      <p:ext uri="{BB962C8B-B14F-4D97-AF65-F5344CB8AC3E}">
        <p14:creationId xmlns:p14="http://schemas.microsoft.com/office/powerpoint/2010/main" val="39103741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2A00F-428E-A3DD-D107-9529596544EF}"/>
              </a:ext>
            </a:extLst>
          </p:cNvPr>
          <p:cNvSpPr>
            <a:spLocks noGrp="1"/>
          </p:cNvSpPr>
          <p:nvPr>
            <p:ph type="title"/>
          </p:nvPr>
        </p:nvSpPr>
        <p:spPr/>
        <p:txBody>
          <a:bodyPr>
            <a:normAutofit fontScale="90000"/>
          </a:bodyPr>
          <a:lstStyle/>
          <a:p>
            <a:r>
              <a:rPr lang="en-US" sz="4400" b="1" dirty="0"/>
              <a:t>First Vice Commander</a:t>
            </a:r>
            <a:br>
              <a:rPr lang="en-US" u="sng" dirty="0"/>
            </a:br>
            <a:r>
              <a:rPr lang="en-US" dirty="0"/>
              <a:t>The Four W’s of Planning</a:t>
            </a:r>
          </a:p>
        </p:txBody>
      </p:sp>
      <p:sp>
        <p:nvSpPr>
          <p:cNvPr id="3" name="Content Placeholder 2">
            <a:extLst>
              <a:ext uri="{FF2B5EF4-FFF2-40B4-BE49-F238E27FC236}">
                <a16:creationId xmlns:a16="http://schemas.microsoft.com/office/drawing/2014/main" id="{42D6A6FC-CF03-861E-D98F-0C0D0303D6C2}"/>
              </a:ext>
            </a:extLst>
          </p:cNvPr>
          <p:cNvSpPr>
            <a:spLocks noGrp="1"/>
          </p:cNvSpPr>
          <p:nvPr>
            <p:ph idx="1"/>
          </p:nvPr>
        </p:nvSpPr>
        <p:spPr/>
        <p:txBody>
          <a:bodyPr>
            <a:normAutofit/>
          </a:bodyPr>
          <a:lstStyle/>
          <a:p>
            <a:r>
              <a:rPr lang="en-US" dirty="0"/>
              <a:t>How is the post going to contact and recruit prospective members? Who’s going to contact them? How will new recruits be assimilated into the post?</a:t>
            </a:r>
          </a:p>
          <a:p>
            <a:r>
              <a:rPr lang="en-US" dirty="0"/>
              <a:t>Who can be counted on to work at membership and how will they be organized?</a:t>
            </a:r>
          </a:p>
          <a:p>
            <a:r>
              <a:rPr lang="en-US" dirty="0"/>
              <a:t>What awards or special recognition will be given?</a:t>
            </a:r>
          </a:p>
          <a:p>
            <a:r>
              <a:rPr lang="en-US" dirty="0"/>
              <a:t>What special events can be tied in with membership, such as Veterans Day, team competition, contests with other posts, The American Legion’s birthday, etc.?</a:t>
            </a:r>
          </a:p>
        </p:txBody>
      </p:sp>
    </p:spTree>
    <p:extLst>
      <p:ext uri="{BB962C8B-B14F-4D97-AF65-F5344CB8AC3E}">
        <p14:creationId xmlns:p14="http://schemas.microsoft.com/office/powerpoint/2010/main" val="910298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37CD5-B897-06A4-4611-3951BA72C6EF}"/>
              </a:ext>
            </a:extLst>
          </p:cNvPr>
          <p:cNvSpPr>
            <a:spLocks noGrp="1"/>
          </p:cNvSpPr>
          <p:nvPr>
            <p:ph type="title"/>
          </p:nvPr>
        </p:nvSpPr>
        <p:spPr>
          <a:xfrm>
            <a:off x="1377406" y="2747962"/>
            <a:ext cx="6389187" cy="1362075"/>
          </a:xfrm>
        </p:spPr>
        <p:txBody>
          <a:bodyPr>
            <a:normAutofit/>
          </a:bodyPr>
          <a:lstStyle/>
          <a:p>
            <a:pPr algn="ctr"/>
            <a:r>
              <a:rPr lang="en-US" sz="4800" dirty="0"/>
              <a:t>commander</a:t>
            </a:r>
            <a:endParaRPr lang="en-US" sz="6000" dirty="0"/>
          </a:p>
        </p:txBody>
      </p:sp>
    </p:spTree>
    <p:extLst>
      <p:ext uri="{BB962C8B-B14F-4D97-AF65-F5344CB8AC3E}">
        <p14:creationId xmlns:p14="http://schemas.microsoft.com/office/powerpoint/2010/main" val="8575214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2A00F-428E-A3DD-D107-9529596544EF}"/>
              </a:ext>
            </a:extLst>
          </p:cNvPr>
          <p:cNvSpPr>
            <a:spLocks noGrp="1"/>
          </p:cNvSpPr>
          <p:nvPr>
            <p:ph type="title"/>
          </p:nvPr>
        </p:nvSpPr>
        <p:spPr/>
        <p:txBody>
          <a:bodyPr>
            <a:normAutofit fontScale="90000"/>
          </a:bodyPr>
          <a:lstStyle/>
          <a:p>
            <a:r>
              <a:rPr lang="en-US" sz="4400" b="1" dirty="0"/>
              <a:t>First Vice Commander</a:t>
            </a:r>
            <a:br>
              <a:rPr lang="en-US" u="sng" dirty="0"/>
            </a:br>
            <a:r>
              <a:rPr lang="en-US" dirty="0"/>
              <a:t>Other Duties</a:t>
            </a:r>
          </a:p>
        </p:txBody>
      </p:sp>
      <p:sp>
        <p:nvSpPr>
          <p:cNvPr id="3" name="Content Placeholder 2">
            <a:extLst>
              <a:ext uri="{FF2B5EF4-FFF2-40B4-BE49-F238E27FC236}">
                <a16:creationId xmlns:a16="http://schemas.microsoft.com/office/drawing/2014/main" id="{42D6A6FC-CF03-861E-D98F-0C0D0303D6C2}"/>
              </a:ext>
            </a:extLst>
          </p:cNvPr>
          <p:cNvSpPr>
            <a:spLocks noGrp="1"/>
          </p:cNvSpPr>
          <p:nvPr>
            <p:ph idx="1"/>
          </p:nvPr>
        </p:nvSpPr>
        <p:spPr/>
        <p:txBody>
          <a:bodyPr>
            <a:normAutofit lnSpcReduction="10000"/>
          </a:bodyPr>
          <a:lstStyle/>
          <a:p>
            <a:pPr marL="0" indent="0">
              <a:buNone/>
            </a:pPr>
            <a:r>
              <a:rPr lang="en-US" dirty="0"/>
              <a:t>Membership may be the primary assignment of a first vice commander, but during a normal year, this person will have many other duties. The vice commander should be familiar with the ceremonial protocol for regular meetings, and will likely be called upon to conduct one or more meetings during the year due to an absence of the post commander. Knowing how to develop an agenda, run a meeting and follow protocol are useful skills to develop. The vice commander should be ready to fill in for the commander at a moment’s notice.</a:t>
            </a:r>
          </a:p>
        </p:txBody>
      </p:sp>
    </p:spTree>
    <p:extLst>
      <p:ext uri="{BB962C8B-B14F-4D97-AF65-F5344CB8AC3E}">
        <p14:creationId xmlns:p14="http://schemas.microsoft.com/office/powerpoint/2010/main" val="21529024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2A00F-428E-A3DD-D107-9529596544EF}"/>
              </a:ext>
            </a:extLst>
          </p:cNvPr>
          <p:cNvSpPr>
            <a:spLocks noGrp="1"/>
          </p:cNvSpPr>
          <p:nvPr>
            <p:ph type="title"/>
          </p:nvPr>
        </p:nvSpPr>
        <p:spPr/>
        <p:txBody>
          <a:bodyPr>
            <a:normAutofit/>
          </a:bodyPr>
          <a:lstStyle/>
          <a:p>
            <a:r>
              <a:rPr lang="en-US" sz="4000" b="1" dirty="0"/>
              <a:t>Second Vice Commander</a:t>
            </a:r>
          </a:p>
        </p:txBody>
      </p:sp>
      <p:sp>
        <p:nvSpPr>
          <p:cNvPr id="3" name="Content Placeholder 2">
            <a:extLst>
              <a:ext uri="{FF2B5EF4-FFF2-40B4-BE49-F238E27FC236}">
                <a16:creationId xmlns:a16="http://schemas.microsoft.com/office/drawing/2014/main" id="{42D6A6FC-CF03-861E-D98F-0C0D0303D6C2}"/>
              </a:ext>
            </a:extLst>
          </p:cNvPr>
          <p:cNvSpPr>
            <a:spLocks noGrp="1"/>
          </p:cNvSpPr>
          <p:nvPr>
            <p:ph idx="1"/>
          </p:nvPr>
        </p:nvSpPr>
        <p:spPr/>
        <p:txBody>
          <a:bodyPr>
            <a:normAutofit/>
          </a:bodyPr>
          <a:lstStyle/>
          <a:p>
            <a:pPr marL="0" indent="0">
              <a:buNone/>
            </a:pPr>
            <a:r>
              <a:rPr lang="en-US" dirty="0"/>
              <a:t>The second vice commander is responsible for building an atmosphere in which Legionnaires have fun while accomplishing the mission of their American Legion post. </a:t>
            </a:r>
          </a:p>
          <a:p>
            <a:pPr marL="0" indent="0">
              <a:buNone/>
            </a:pPr>
            <a:r>
              <a:rPr lang="en-US" dirty="0"/>
              <a:t>The commander depends on the second vice commander to help run operations to spice up meetings and attract members to the post. The social calendar should be filled months in advance with activities designed to engage members.</a:t>
            </a:r>
          </a:p>
        </p:txBody>
      </p:sp>
    </p:spTree>
    <p:extLst>
      <p:ext uri="{BB962C8B-B14F-4D97-AF65-F5344CB8AC3E}">
        <p14:creationId xmlns:p14="http://schemas.microsoft.com/office/powerpoint/2010/main" val="33666775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72C27-2E26-AD4C-C024-16AD91785C97}"/>
              </a:ext>
            </a:extLst>
          </p:cNvPr>
          <p:cNvSpPr>
            <a:spLocks noGrp="1"/>
          </p:cNvSpPr>
          <p:nvPr>
            <p:ph type="title"/>
          </p:nvPr>
        </p:nvSpPr>
        <p:spPr/>
        <p:txBody>
          <a:bodyPr>
            <a:normAutofit/>
          </a:bodyPr>
          <a:lstStyle/>
          <a:p>
            <a:r>
              <a:rPr lang="en-US" sz="4000" b="1" dirty="0"/>
              <a:t>Second Vice Commander</a:t>
            </a:r>
          </a:p>
        </p:txBody>
      </p:sp>
      <p:sp>
        <p:nvSpPr>
          <p:cNvPr id="3" name="Content Placeholder 2">
            <a:extLst>
              <a:ext uri="{FF2B5EF4-FFF2-40B4-BE49-F238E27FC236}">
                <a16:creationId xmlns:a16="http://schemas.microsoft.com/office/drawing/2014/main" id="{DC5D755B-5002-E695-B198-740BD07BAB47}"/>
              </a:ext>
            </a:extLst>
          </p:cNvPr>
          <p:cNvSpPr>
            <a:spLocks noGrp="1"/>
          </p:cNvSpPr>
          <p:nvPr>
            <p:ph idx="1"/>
          </p:nvPr>
        </p:nvSpPr>
        <p:spPr/>
        <p:txBody>
          <a:bodyPr/>
          <a:lstStyle/>
          <a:p>
            <a:pPr marL="0" indent="0">
              <a:buNone/>
            </a:pPr>
            <a:r>
              <a:rPr lang="en-US" dirty="0"/>
              <a:t>One of the second vice commander’s first duties should be to contact other veterans and civic groups to verify each patriotic holiday and observance receives the respect it deserves. </a:t>
            </a:r>
          </a:p>
          <a:p>
            <a:pPr marL="0" indent="0">
              <a:buNone/>
            </a:pPr>
            <a:r>
              <a:rPr lang="en-US" dirty="0"/>
              <a:t>The second vice commander should be looking for ways to involve members in post activities, operations and programs to assist the first vice commander by providing improved member retention. </a:t>
            </a:r>
          </a:p>
        </p:txBody>
      </p:sp>
    </p:spTree>
    <p:extLst>
      <p:ext uri="{BB962C8B-B14F-4D97-AF65-F5344CB8AC3E}">
        <p14:creationId xmlns:p14="http://schemas.microsoft.com/office/powerpoint/2010/main" val="26217950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37CD5-B897-06A4-4611-3951BA72C6EF}"/>
              </a:ext>
            </a:extLst>
          </p:cNvPr>
          <p:cNvSpPr>
            <a:spLocks noGrp="1"/>
          </p:cNvSpPr>
          <p:nvPr>
            <p:ph type="title"/>
          </p:nvPr>
        </p:nvSpPr>
        <p:spPr>
          <a:xfrm>
            <a:off x="685800" y="3429000"/>
            <a:ext cx="7772400" cy="1362075"/>
          </a:xfrm>
        </p:spPr>
        <p:txBody>
          <a:bodyPr>
            <a:normAutofit/>
          </a:bodyPr>
          <a:lstStyle/>
          <a:p>
            <a:pPr algn="ctr"/>
            <a:r>
              <a:rPr lang="en-US" sz="4800" dirty="0"/>
              <a:t>Finance officer</a:t>
            </a:r>
            <a:endParaRPr lang="en-US" sz="6000" dirty="0"/>
          </a:p>
        </p:txBody>
      </p:sp>
    </p:spTree>
    <p:extLst>
      <p:ext uri="{BB962C8B-B14F-4D97-AF65-F5344CB8AC3E}">
        <p14:creationId xmlns:p14="http://schemas.microsoft.com/office/powerpoint/2010/main" val="1968652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0BF1E-5A98-467B-8F1A-FC2A85CFB404}"/>
              </a:ext>
            </a:extLst>
          </p:cNvPr>
          <p:cNvSpPr>
            <a:spLocks noGrp="1"/>
          </p:cNvSpPr>
          <p:nvPr>
            <p:ph type="title"/>
          </p:nvPr>
        </p:nvSpPr>
        <p:spPr/>
        <p:txBody>
          <a:bodyPr vert="horz" lIns="91440" tIns="45720" rIns="91440" bIns="45720" rtlCol="0" anchor="ctr">
            <a:noAutofit/>
          </a:bodyPr>
          <a:lstStyle/>
          <a:p>
            <a:r>
              <a:rPr lang="en-US" sz="4000" b="1" dirty="0">
                <a:latin typeface="Helvetica" pitchFamily="2" charset="0"/>
              </a:rPr>
              <a:t>Finance Officer</a:t>
            </a:r>
            <a:br>
              <a:rPr lang="en-US" sz="4000" b="1" dirty="0">
                <a:latin typeface="Helvetica" pitchFamily="2" charset="0"/>
              </a:rPr>
            </a:br>
            <a:r>
              <a:rPr lang="en-US" sz="2400" b="1" dirty="0">
                <a:solidFill>
                  <a:schemeClr val="bg1">
                    <a:lumMod val="65000"/>
                  </a:schemeClr>
                </a:solidFill>
                <a:latin typeface="Helvetica" pitchFamily="2" charset="0"/>
              </a:rPr>
              <a:t>Suggested By-Laws</a:t>
            </a:r>
            <a:endParaRPr lang="en-US" sz="4000" b="1" dirty="0">
              <a:solidFill>
                <a:schemeClr val="bg1">
                  <a:lumMod val="65000"/>
                </a:schemeClr>
              </a:solidFill>
              <a:latin typeface="Helvetica" pitchFamily="2" charset="0"/>
            </a:endParaRPr>
          </a:p>
        </p:txBody>
      </p:sp>
      <p:sp>
        <p:nvSpPr>
          <p:cNvPr id="3" name="Content Placeholder 2">
            <a:extLst>
              <a:ext uri="{FF2B5EF4-FFF2-40B4-BE49-F238E27FC236}">
                <a16:creationId xmlns:a16="http://schemas.microsoft.com/office/drawing/2014/main" id="{B8533F43-9E97-4148-9236-A7B645CFD331}"/>
              </a:ext>
            </a:extLst>
          </p:cNvPr>
          <p:cNvSpPr>
            <a:spLocks noGrp="1"/>
          </p:cNvSpPr>
          <p:nvPr>
            <p:ph idx="1"/>
          </p:nvPr>
        </p:nvSpPr>
        <p:spPr>
          <a:xfrm>
            <a:off x="457200" y="2423772"/>
            <a:ext cx="8229600" cy="4088239"/>
          </a:xfrm>
        </p:spPr>
        <p:txBody>
          <a:bodyPr vert="horz" lIns="91440" tIns="45720" rIns="91440" bIns="45720" rtlCol="0" anchor="t">
            <a:normAutofit fontScale="85000" lnSpcReduction="20000"/>
          </a:bodyPr>
          <a:lstStyle/>
          <a:p>
            <a:pPr marL="0" indent="0">
              <a:buNone/>
            </a:pPr>
            <a:r>
              <a:rPr lang="en-US" sz="3000" b="1" dirty="0">
                <a:latin typeface="Helvetica"/>
                <a:cs typeface="Arial"/>
              </a:rPr>
              <a:t>Section 4. </a:t>
            </a:r>
            <a:r>
              <a:rPr lang="en-US" sz="3000" dirty="0">
                <a:latin typeface="Helvetica"/>
                <a:cs typeface="Arial"/>
              </a:rPr>
              <a:t>Duties of the Finance Officer/Treasurer. The finance officer/treasurer of the Post shall have charge of all finances and see that they are safely deposited in some local bank or banks and shall report once a month to the Executive Committee the condition of the finances of the Post, with such recommendations as may deem expedient or necessary for raising funds with which to carry on the activities of the Post. The finance officer/ treasurer shall sign all checks disbursing the monies of the Post, and shall furnish such surety bonds in such sum as shall be fixed by the Post Executive Committee. </a:t>
            </a:r>
            <a:endParaRPr lang="en-US" sz="3000" dirty="0">
              <a:latin typeface="Helvetica" pitchFamily="2" charset="0"/>
            </a:endParaRPr>
          </a:p>
        </p:txBody>
      </p:sp>
    </p:spTree>
    <p:extLst>
      <p:ext uri="{BB962C8B-B14F-4D97-AF65-F5344CB8AC3E}">
        <p14:creationId xmlns:p14="http://schemas.microsoft.com/office/powerpoint/2010/main" val="30896225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FA613-C9E0-098A-765C-50D8C69F1422}"/>
              </a:ext>
            </a:extLst>
          </p:cNvPr>
          <p:cNvSpPr>
            <a:spLocks noGrp="1"/>
          </p:cNvSpPr>
          <p:nvPr>
            <p:ph type="title"/>
          </p:nvPr>
        </p:nvSpPr>
        <p:spPr/>
        <p:txBody>
          <a:bodyPr>
            <a:normAutofit/>
          </a:bodyPr>
          <a:lstStyle/>
          <a:p>
            <a:r>
              <a:rPr lang="en-US" sz="4000" b="1" dirty="0"/>
              <a:t>Finance Officer</a:t>
            </a:r>
          </a:p>
        </p:txBody>
      </p:sp>
      <p:sp>
        <p:nvSpPr>
          <p:cNvPr id="3" name="Content Placeholder 2">
            <a:extLst>
              <a:ext uri="{FF2B5EF4-FFF2-40B4-BE49-F238E27FC236}">
                <a16:creationId xmlns:a16="http://schemas.microsoft.com/office/drawing/2014/main" id="{284B672B-DC4B-2FE8-C2A1-7E112E46A389}"/>
              </a:ext>
            </a:extLst>
          </p:cNvPr>
          <p:cNvSpPr>
            <a:spLocks noGrp="1"/>
          </p:cNvSpPr>
          <p:nvPr>
            <p:ph idx="1"/>
          </p:nvPr>
        </p:nvSpPr>
        <p:spPr/>
        <p:txBody>
          <a:bodyPr>
            <a:normAutofit/>
          </a:bodyPr>
          <a:lstStyle/>
          <a:p>
            <a:pPr marL="0" indent="0">
              <a:buNone/>
            </a:pPr>
            <a:r>
              <a:rPr lang="en-US" dirty="0"/>
              <a:t>The finance officer should be honest and have experience in handling financial affairs. The post depends on fiduciary integrity and should acquire expert advice in formulating and administering its financial policy. </a:t>
            </a:r>
          </a:p>
        </p:txBody>
      </p:sp>
    </p:spTree>
    <p:extLst>
      <p:ext uri="{BB962C8B-B14F-4D97-AF65-F5344CB8AC3E}">
        <p14:creationId xmlns:p14="http://schemas.microsoft.com/office/powerpoint/2010/main" val="23484024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FA613-C9E0-098A-765C-50D8C69F1422}"/>
              </a:ext>
            </a:extLst>
          </p:cNvPr>
          <p:cNvSpPr>
            <a:spLocks noGrp="1"/>
          </p:cNvSpPr>
          <p:nvPr>
            <p:ph type="title"/>
          </p:nvPr>
        </p:nvSpPr>
        <p:spPr/>
        <p:txBody>
          <a:bodyPr>
            <a:normAutofit/>
          </a:bodyPr>
          <a:lstStyle/>
          <a:p>
            <a:r>
              <a:rPr lang="en-US" sz="4000" b="1" dirty="0"/>
              <a:t>Finance Officer</a:t>
            </a:r>
          </a:p>
        </p:txBody>
      </p:sp>
      <p:sp>
        <p:nvSpPr>
          <p:cNvPr id="3" name="Content Placeholder 2">
            <a:extLst>
              <a:ext uri="{FF2B5EF4-FFF2-40B4-BE49-F238E27FC236}">
                <a16:creationId xmlns:a16="http://schemas.microsoft.com/office/drawing/2014/main" id="{284B672B-DC4B-2FE8-C2A1-7E112E46A389}"/>
              </a:ext>
            </a:extLst>
          </p:cNvPr>
          <p:cNvSpPr>
            <a:spLocks noGrp="1"/>
          </p:cNvSpPr>
          <p:nvPr>
            <p:ph idx="1"/>
          </p:nvPr>
        </p:nvSpPr>
        <p:spPr/>
        <p:txBody>
          <a:bodyPr>
            <a:normAutofit/>
          </a:bodyPr>
          <a:lstStyle/>
          <a:p>
            <a:pPr marL="0" indent="0">
              <a:buNone/>
            </a:pPr>
            <a:r>
              <a:rPr lang="en-US" dirty="0"/>
              <a:t>The finance officer usually serves as the chair of the finance committee and is in charge of all receiving and disbursing of post funds. The post adjutant, in all matters relating to finance, should carry on the work in close correlation with the finance officer. Post accounting forms assist in meeting the requirements of American Legion posts in maintaining a correct and permanent membership and finance record. No special knowledge of bookkeeping or accounting is required. </a:t>
            </a:r>
          </a:p>
        </p:txBody>
      </p:sp>
    </p:spTree>
    <p:extLst>
      <p:ext uri="{BB962C8B-B14F-4D97-AF65-F5344CB8AC3E}">
        <p14:creationId xmlns:p14="http://schemas.microsoft.com/office/powerpoint/2010/main" val="18823767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FA613-C9E0-098A-765C-50D8C69F1422}"/>
              </a:ext>
            </a:extLst>
          </p:cNvPr>
          <p:cNvSpPr>
            <a:spLocks noGrp="1"/>
          </p:cNvSpPr>
          <p:nvPr>
            <p:ph type="title"/>
          </p:nvPr>
        </p:nvSpPr>
        <p:spPr/>
        <p:txBody>
          <a:bodyPr>
            <a:normAutofit/>
          </a:bodyPr>
          <a:lstStyle/>
          <a:p>
            <a:r>
              <a:rPr lang="en-US" sz="4000" b="1" dirty="0"/>
              <a:t>Finance Officer</a:t>
            </a:r>
          </a:p>
        </p:txBody>
      </p:sp>
      <p:sp>
        <p:nvSpPr>
          <p:cNvPr id="3" name="Content Placeholder 2">
            <a:extLst>
              <a:ext uri="{FF2B5EF4-FFF2-40B4-BE49-F238E27FC236}">
                <a16:creationId xmlns:a16="http://schemas.microsoft.com/office/drawing/2014/main" id="{284B672B-DC4B-2FE8-C2A1-7E112E46A389}"/>
              </a:ext>
            </a:extLst>
          </p:cNvPr>
          <p:cNvSpPr>
            <a:spLocks noGrp="1"/>
          </p:cNvSpPr>
          <p:nvPr>
            <p:ph idx="1"/>
          </p:nvPr>
        </p:nvSpPr>
        <p:spPr/>
        <p:txBody>
          <a:bodyPr>
            <a:normAutofit/>
          </a:bodyPr>
          <a:lstStyle/>
          <a:p>
            <a:pPr marL="0" indent="0">
              <a:buNone/>
            </a:pPr>
            <a:r>
              <a:rPr lang="en-US" dirty="0"/>
              <a:t>Be prompt in remitting national and department per capita fees and cards to department headquarters. it is essential the finance officer maintain accurate financial records for all post operations and activities.</a:t>
            </a:r>
          </a:p>
        </p:txBody>
      </p:sp>
    </p:spTree>
    <p:extLst>
      <p:ext uri="{BB962C8B-B14F-4D97-AF65-F5344CB8AC3E}">
        <p14:creationId xmlns:p14="http://schemas.microsoft.com/office/powerpoint/2010/main" val="3174162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37CD5-B897-06A4-4611-3951BA72C6EF}"/>
              </a:ext>
            </a:extLst>
          </p:cNvPr>
          <p:cNvSpPr>
            <a:spLocks noGrp="1"/>
          </p:cNvSpPr>
          <p:nvPr>
            <p:ph type="title"/>
          </p:nvPr>
        </p:nvSpPr>
        <p:spPr>
          <a:xfrm>
            <a:off x="685800" y="3429000"/>
            <a:ext cx="7772400" cy="1362075"/>
          </a:xfrm>
        </p:spPr>
        <p:txBody>
          <a:bodyPr>
            <a:normAutofit/>
          </a:bodyPr>
          <a:lstStyle/>
          <a:p>
            <a:pPr algn="ctr"/>
            <a:r>
              <a:rPr lang="en-US" sz="4800" dirty="0"/>
              <a:t>Post service officer</a:t>
            </a:r>
            <a:endParaRPr lang="en-US" sz="6000" dirty="0"/>
          </a:p>
        </p:txBody>
      </p:sp>
    </p:spTree>
    <p:extLst>
      <p:ext uri="{BB962C8B-B14F-4D97-AF65-F5344CB8AC3E}">
        <p14:creationId xmlns:p14="http://schemas.microsoft.com/office/powerpoint/2010/main" val="30558040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98B54-BC5E-C9CA-15AE-E4957479CFAC}"/>
              </a:ext>
            </a:extLst>
          </p:cNvPr>
          <p:cNvSpPr>
            <a:spLocks noGrp="1"/>
          </p:cNvSpPr>
          <p:nvPr>
            <p:ph type="title"/>
          </p:nvPr>
        </p:nvSpPr>
        <p:spPr/>
        <p:txBody>
          <a:bodyPr>
            <a:normAutofit/>
          </a:bodyPr>
          <a:lstStyle/>
          <a:p>
            <a:r>
              <a:rPr lang="en-US" sz="4000" b="1" dirty="0"/>
              <a:t>Post Service Officer</a:t>
            </a:r>
          </a:p>
        </p:txBody>
      </p:sp>
      <p:sp>
        <p:nvSpPr>
          <p:cNvPr id="3" name="Content Placeholder 2">
            <a:extLst>
              <a:ext uri="{FF2B5EF4-FFF2-40B4-BE49-F238E27FC236}">
                <a16:creationId xmlns:a16="http://schemas.microsoft.com/office/drawing/2014/main" id="{C104D508-5628-3C67-40F9-3A0E007E58A8}"/>
              </a:ext>
            </a:extLst>
          </p:cNvPr>
          <p:cNvSpPr>
            <a:spLocks noGrp="1"/>
          </p:cNvSpPr>
          <p:nvPr>
            <p:ph idx="1"/>
          </p:nvPr>
        </p:nvSpPr>
        <p:spPr/>
        <p:txBody>
          <a:bodyPr/>
          <a:lstStyle/>
          <a:p>
            <a:pPr marL="0" indent="0">
              <a:buNone/>
            </a:pPr>
            <a:r>
              <a:rPr lang="en-US" dirty="0"/>
              <a:t>The value of a post service officer increases with length of service. As the service officer’s reputation grows, so will the value of the organization in the veteran community. The job requires a competent, dedicated and organized person, preferably one is readily available to provide assistance. The post service officer is responsible for bringing awareness to all veterans and their dependents the rights and benefits granted them by law.</a:t>
            </a:r>
          </a:p>
        </p:txBody>
      </p:sp>
    </p:spTree>
    <p:extLst>
      <p:ext uri="{BB962C8B-B14F-4D97-AF65-F5344CB8AC3E}">
        <p14:creationId xmlns:p14="http://schemas.microsoft.com/office/powerpoint/2010/main" val="692680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0BF1E-5A98-467B-8F1A-FC2A85CFB404}"/>
              </a:ext>
            </a:extLst>
          </p:cNvPr>
          <p:cNvSpPr>
            <a:spLocks noGrp="1"/>
          </p:cNvSpPr>
          <p:nvPr>
            <p:ph type="title"/>
          </p:nvPr>
        </p:nvSpPr>
        <p:spPr/>
        <p:txBody>
          <a:bodyPr vert="horz" lIns="91440" tIns="45720" rIns="91440" bIns="45720" rtlCol="0" anchor="ctr">
            <a:noAutofit/>
          </a:bodyPr>
          <a:lstStyle/>
          <a:p>
            <a:r>
              <a:rPr lang="en-US" sz="4000" b="1" dirty="0">
                <a:latin typeface="Helvetica" pitchFamily="2" charset="0"/>
              </a:rPr>
              <a:t>Commander</a:t>
            </a:r>
            <a:br>
              <a:rPr lang="en-US" sz="4000" b="1" dirty="0">
                <a:latin typeface="Helvetica" pitchFamily="2" charset="0"/>
              </a:rPr>
            </a:br>
            <a:r>
              <a:rPr lang="en-US" sz="2400" b="1" dirty="0">
                <a:solidFill>
                  <a:schemeClr val="bg1">
                    <a:lumMod val="65000"/>
                  </a:schemeClr>
                </a:solidFill>
                <a:latin typeface="Helvetica" pitchFamily="2" charset="0"/>
              </a:rPr>
              <a:t>Suggested By-Laws</a:t>
            </a:r>
            <a:endParaRPr lang="en-US" sz="4000" b="1" dirty="0">
              <a:solidFill>
                <a:schemeClr val="bg1">
                  <a:lumMod val="65000"/>
                </a:schemeClr>
              </a:solidFill>
              <a:latin typeface="Helvetica" pitchFamily="2" charset="0"/>
            </a:endParaRPr>
          </a:p>
        </p:txBody>
      </p:sp>
      <p:sp>
        <p:nvSpPr>
          <p:cNvPr id="3" name="Content Placeholder 2">
            <a:extLst>
              <a:ext uri="{FF2B5EF4-FFF2-40B4-BE49-F238E27FC236}">
                <a16:creationId xmlns:a16="http://schemas.microsoft.com/office/drawing/2014/main" id="{B8533F43-9E97-4148-9236-A7B645CFD331}"/>
              </a:ext>
            </a:extLst>
          </p:cNvPr>
          <p:cNvSpPr>
            <a:spLocks noGrp="1"/>
          </p:cNvSpPr>
          <p:nvPr>
            <p:ph idx="1"/>
          </p:nvPr>
        </p:nvSpPr>
        <p:spPr>
          <a:xfrm>
            <a:off x="457200" y="2423772"/>
            <a:ext cx="8229600" cy="4088239"/>
          </a:xfrm>
        </p:spPr>
        <p:txBody>
          <a:bodyPr vert="horz" lIns="91440" tIns="45720" rIns="91440" bIns="45720" rtlCol="0" anchor="t">
            <a:normAutofit fontScale="77500" lnSpcReduction="20000"/>
          </a:bodyPr>
          <a:lstStyle/>
          <a:p>
            <a:pPr marL="0" indent="0">
              <a:buNone/>
            </a:pPr>
            <a:r>
              <a:rPr lang="en-US" sz="3000" b="1" dirty="0">
                <a:latin typeface="Helvetica"/>
                <a:cs typeface="Arial"/>
              </a:rPr>
              <a:t>Section 1. </a:t>
            </a:r>
            <a:r>
              <a:rPr lang="en-US" sz="3000" dirty="0">
                <a:latin typeface="Helvetica"/>
                <a:cs typeface="Arial"/>
              </a:rPr>
              <a:t>Duties of Post Commander. It shall be the duty of the Post commander to preside at all meetings of the Post and to have general supervision over the business and affairs of the Post, and such officer shall be the chief executive officer of the Post. The commander shall approve all orders directing the disbursement of funds and shall make an annual report covering the business of the Post for the year, and recommendations for the ensuing year, which shall be read at the annual meeting and a copy thereof immediately forwarded to the Department adjutant. The commander shall perform such other duties as directed by the Post.</a:t>
            </a:r>
            <a:endParaRPr lang="en-US" sz="3000" dirty="0">
              <a:latin typeface="Helvetica" pitchFamily="2" charset="0"/>
            </a:endParaRPr>
          </a:p>
        </p:txBody>
      </p:sp>
    </p:spTree>
    <p:extLst>
      <p:ext uri="{BB962C8B-B14F-4D97-AF65-F5344CB8AC3E}">
        <p14:creationId xmlns:p14="http://schemas.microsoft.com/office/powerpoint/2010/main" val="6763615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98B54-BC5E-C9CA-15AE-E4957479CFAC}"/>
              </a:ext>
            </a:extLst>
          </p:cNvPr>
          <p:cNvSpPr>
            <a:spLocks noGrp="1"/>
          </p:cNvSpPr>
          <p:nvPr>
            <p:ph type="title"/>
          </p:nvPr>
        </p:nvSpPr>
        <p:spPr/>
        <p:txBody>
          <a:bodyPr>
            <a:normAutofit/>
          </a:bodyPr>
          <a:lstStyle/>
          <a:p>
            <a:r>
              <a:rPr lang="en-US" sz="4000" b="1" dirty="0"/>
              <a:t>Post Service Officer</a:t>
            </a:r>
          </a:p>
        </p:txBody>
      </p:sp>
      <p:sp>
        <p:nvSpPr>
          <p:cNvPr id="3" name="Content Placeholder 2">
            <a:extLst>
              <a:ext uri="{FF2B5EF4-FFF2-40B4-BE49-F238E27FC236}">
                <a16:creationId xmlns:a16="http://schemas.microsoft.com/office/drawing/2014/main" id="{C104D508-5628-3C67-40F9-3A0E007E58A8}"/>
              </a:ext>
            </a:extLst>
          </p:cNvPr>
          <p:cNvSpPr>
            <a:spLocks noGrp="1"/>
          </p:cNvSpPr>
          <p:nvPr>
            <p:ph idx="1"/>
          </p:nvPr>
        </p:nvSpPr>
        <p:spPr/>
        <p:txBody>
          <a:bodyPr/>
          <a:lstStyle/>
          <a:p>
            <a:pPr marL="0" indent="0">
              <a:buNone/>
            </a:pPr>
            <a:r>
              <a:rPr lang="en-US" dirty="0"/>
              <a:t>The post service officer also must know how to access and utilize the expert services available through The American Legion, state and federal government agencies, and local community agencies. The job requires timely submission of information to full-time professionals so veterans and their dependents are adequately represented. The service officer’s report should be a standard part of every meeting.</a:t>
            </a:r>
          </a:p>
        </p:txBody>
      </p:sp>
    </p:spTree>
    <p:extLst>
      <p:ext uri="{BB962C8B-B14F-4D97-AF65-F5344CB8AC3E}">
        <p14:creationId xmlns:p14="http://schemas.microsoft.com/office/powerpoint/2010/main" val="8007151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37CD5-B897-06A4-4611-3951BA72C6EF}"/>
              </a:ext>
            </a:extLst>
          </p:cNvPr>
          <p:cNvSpPr>
            <a:spLocks noGrp="1"/>
          </p:cNvSpPr>
          <p:nvPr>
            <p:ph type="title"/>
          </p:nvPr>
        </p:nvSpPr>
        <p:spPr>
          <a:xfrm>
            <a:off x="685800" y="3429000"/>
            <a:ext cx="7772400" cy="1362075"/>
          </a:xfrm>
        </p:spPr>
        <p:txBody>
          <a:bodyPr>
            <a:normAutofit/>
          </a:bodyPr>
          <a:lstStyle/>
          <a:p>
            <a:pPr algn="ctr"/>
            <a:r>
              <a:rPr lang="en-US" sz="4800" dirty="0"/>
              <a:t>chaplain</a:t>
            </a:r>
            <a:endParaRPr lang="en-US" sz="6000" dirty="0"/>
          </a:p>
        </p:txBody>
      </p:sp>
    </p:spTree>
    <p:extLst>
      <p:ext uri="{BB962C8B-B14F-4D97-AF65-F5344CB8AC3E}">
        <p14:creationId xmlns:p14="http://schemas.microsoft.com/office/powerpoint/2010/main" val="21847729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0BF1E-5A98-467B-8F1A-FC2A85CFB404}"/>
              </a:ext>
            </a:extLst>
          </p:cNvPr>
          <p:cNvSpPr>
            <a:spLocks noGrp="1"/>
          </p:cNvSpPr>
          <p:nvPr>
            <p:ph type="title"/>
          </p:nvPr>
        </p:nvSpPr>
        <p:spPr/>
        <p:txBody>
          <a:bodyPr vert="horz" lIns="91440" tIns="45720" rIns="91440" bIns="45720" rtlCol="0" anchor="ctr">
            <a:noAutofit/>
          </a:bodyPr>
          <a:lstStyle/>
          <a:p>
            <a:r>
              <a:rPr lang="en-US" sz="4000" b="1" dirty="0">
                <a:latin typeface="Helvetica" pitchFamily="2" charset="0"/>
              </a:rPr>
              <a:t>Chaplain</a:t>
            </a:r>
            <a:br>
              <a:rPr lang="en-US" sz="4000" b="1" dirty="0">
                <a:latin typeface="Helvetica" pitchFamily="2" charset="0"/>
              </a:rPr>
            </a:br>
            <a:r>
              <a:rPr lang="en-US" sz="2400" b="1" dirty="0">
                <a:solidFill>
                  <a:schemeClr val="bg1">
                    <a:lumMod val="65000"/>
                  </a:schemeClr>
                </a:solidFill>
                <a:latin typeface="Helvetica" pitchFamily="2" charset="0"/>
              </a:rPr>
              <a:t>Suggested By-Laws</a:t>
            </a:r>
            <a:endParaRPr lang="en-US" sz="4000" b="1" dirty="0">
              <a:solidFill>
                <a:schemeClr val="bg1">
                  <a:lumMod val="65000"/>
                </a:schemeClr>
              </a:solidFill>
              <a:latin typeface="Helvetica" pitchFamily="2" charset="0"/>
            </a:endParaRPr>
          </a:p>
        </p:txBody>
      </p:sp>
      <p:sp>
        <p:nvSpPr>
          <p:cNvPr id="3" name="Content Placeholder 2">
            <a:extLst>
              <a:ext uri="{FF2B5EF4-FFF2-40B4-BE49-F238E27FC236}">
                <a16:creationId xmlns:a16="http://schemas.microsoft.com/office/drawing/2014/main" id="{B8533F43-9E97-4148-9236-A7B645CFD331}"/>
              </a:ext>
            </a:extLst>
          </p:cNvPr>
          <p:cNvSpPr>
            <a:spLocks noGrp="1"/>
          </p:cNvSpPr>
          <p:nvPr>
            <p:ph idx="1"/>
          </p:nvPr>
        </p:nvSpPr>
        <p:spPr>
          <a:xfrm>
            <a:off x="457200" y="2423772"/>
            <a:ext cx="8229600" cy="4088239"/>
          </a:xfrm>
        </p:spPr>
        <p:txBody>
          <a:bodyPr vert="horz" lIns="91440" tIns="45720" rIns="91440" bIns="45720" rtlCol="0" anchor="t">
            <a:normAutofit/>
          </a:bodyPr>
          <a:lstStyle/>
          <a:p>
            <a:pPr marL="0" indent="0">
              <a:buNone/>
            </a:pPr>
            <a:r>
              <a:rPr lang="en-US" sz="3000" b="1" dirty="0">
                <a:latin typeface="Helvetica"/>
                <a:cs typeface="Arial"/>
              </a:rPr>
              <a:t>Section 6</a:t>
            </a:r>
            <a:r>
              <a:rPr lang="en-US" sz="3000" dirty="0">
                <a:latin typeface="Helvetica"/>
                <a:cs typeface="Arial"/>
              </a:rPr>
              <a:t>. Duties of Post Chaplain. The Post chaplain shall be charged with the spiritual welfare of the Post members and will offer divine but nonsectarian service in the event of dedications, funerals, public functions, etc., adhere to such ceremonial rituals as are recommended by the National or Department headquarters from time to time.</a:t>
            </a:r>
            <a:endParaRPr lang="en-US" sz="3000" dirty="0">
              <a:latin typeface="Helvetica" pitchFamily="2" charset="0"/>
            </a:endParaRPr>
          </a:p>
        </p:txBody>
      </p:sp>
    </p:spTree>
    <p:extLst>
      <p:ext uri="{BB962C8B-B14F-4D97-AF65-F5344CB8AC3E}">
        <p14:creationId xmlns:p14="http://schemas.microsoft.com/office/powerpoint/2010/main" val="7897940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F272C-5E0D-872B-302A-56945F87E9D1}"/>
              </a:ext>
            </a:extLst>
          </p:cNvPr>
          <p:cNvSpPr>
            <a:spLocks noGrp="1"/>
          </p:cNvSpPr>
          <p:nvPr>
            <p:ph type="title"/>
          </p:nvPr>
        </p:nvSpPr>
        <p:spPr/>
        <p:txBody>
          <a:bodyPr>
            <a:normAutofit/>
          </a:bodyPr>
          <a:lstStyle/>
          <a:p>
            <a:r>
              <a:rPr lang="en-US" sz="4000" b="1" dirty="0"/>
              <a:t>Chaplain</a:t>
            </a:r>
          </a:p>
        </p:txBody>
      </p:sp>
      <p:sp>
        <p:nvSpPr>
          <p:cNvPr id="3" name="Content Placeholder 2">
            <a:extLst>
              <a:ext uri="{FF2B5EF4-FFF2-40B4-BE49-F238E27FC236}">
                <a16:creationId xmlns:a16="http://schemas.microsoft.com/office/drawing/2014/main" id="{A1F6E926-44D3-898D-C55D-94DDFC5C1EDE}"/>
              </a:ext>
            </a:extLst>
          </p:cNvPr>
          <p:cNvSpPr>
            <a:spLocks noGrp="1"/>
          </p:cNvSpPr>
          <p:nvPr>
            <p:ph idx="1"/>
          </p:nvPr>
        </p:nvSpPr>
        <p:spPr/>
        <p:txBody>
          <a:bodyPr/>
          <a:lstStyle/>
          <a:p>
            <a:pPr marL="0" indent="0">
              <a:buNone/>
            </a:pPr>
            <a:r>
              <a:rPr lang="en-US" dirty="0"/>
              <a:t>The chaplain need not necessarily be a clergyman, but must be a person capable of moral and intellectual leadership and one who gives dignity and respect to the office. The chaplain should be in close touch with the commander and other post officers, and should attend all meetings of the post executive committee. The leadership in many post activities belongs by right to the chaplain, and when this office is filled by the right person, the post’s usefulness to the community greatly increases.</a:t>
            </a:r>
          </a:p>
        </p:txBody>
      </p:sp>
    </p:spTree>
    <p:extLst>
      <p:ext uri="{BB962C8B-B14F-4D97-AF65-F5344CB8AC3E}">
        <p14:creationId xmlns:p14="http://schemas.microsoft.com/office/powerpoint/2010/main" val="8029887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8923E-F3B7-32AC-57ED-8D6A20B698E6}"/>
              </a:ext>
            </a:extLst>
          </p:cNvPr>
          <p:cNvSpPr>
            <a:spLocks noGrp="1"/>
          </p:cNvSpPr>
          <p:nvPr>
            <p:ph type="title"/>
          </p:nvPr>
        </p:nvSpPr>
        <p:spPr/>
        <p:txBody>
          <a:bodyPr>
            <a:normAutofit/>
          </a:bodyPr>
          <a:lstStyle/>
          <a:p>
            <a:r>
              <a:rPr lang="en-US" sz="4000" b="1" dirty="0"/>
              <a:t>Chaplain</a:t>
            </a:r>
          </a:p>
        </p:txBody>
      </p:sp>
      <p:sp>
        <p:nvSpPr>
          <p:cNvPr id="3" name="Content Placeholder 2">
            <a:extLst>
              <a:ext uri="{FF2B5EF4-FFF2-40B4-BE49-F238E27FC236}">
                <a16:creationId xmlns:a16="http://schemas.microsoft.com/office/drawing/2014/main" id="{8038BA08-198D-5247-A2AA-915B55CFB387}"/>
              </a:ext>
            </a:extLst>
          </p:cNvPr>
          <p:cNvSpPr>
            <a:spLocks noGrp="1"/>
          </p:cNvSpPr>
          <p:nvPr>
            <p:ph idx="1"/>
          </p:nvPr>
        </p:nvSpPr>
        <p:spPr/>
        <p:txBody>
          <a:bodyPr/>
          <a:lstStyle/>
          <a:p>
            <a:pPr marL="0" indent="0">
              <a:buNone/>
            </a:pPr>
            <a:r>
              <a:rPr lang="en-US" dirty="0"/>
              <a:t>The Manual of Ceremonies (see page 35) gives an important place to the chaplain in the conduct of meetings, the observance of patriotic occasions, funeral services and dedication ceremonies. At all these events, the chaplain is the moral leader.</a:t>
            </a:r>
          </a:p>
        </p:txBody>
      </p:sp>
    </p:spTree>
    <p:extLst>
      <p:ext uri="{BB962C8B-B14F-4D97-AF65-F5344CB8AC3E}">
        <p14:creationId xmlns:p14="http://schemas.microsoft.com/office/powerpoint/2010/main" val="38342737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470FF-8913-0FAD-82DC-34B46F8BC7FA}"/>
              </a:ext>
            </a:extLst>
          </p:cNvPr>
          <p:cNvSpPr>
            <a:spLocks noGrp="1"/>
          </p:cNvSpPr>
          <p:nvPr>
            <p:ph type="title"/>
          </p:nvPr>
        </p:nvSpPr>
        <p:spPr/>
        <p:txBody>
          <a:bodyPr>
            <a:normAutofit/>
          </a:bodyPr>
          <a:lstStyle/>
          <a:p>
            <a:r>
              <a:rPr lang="en-US" sz="4000" b="1" dirty="0"/>
              <a:t>Chaplain</a:t>
            </a:r>
          </a:p>
        </p:txBody>
      </p:sp>
      <p:sp>
        <p:nvSpPr>
          <p:cNvPr id="3" name="Content Placeholder 2">
            <a:extLst>
              <a:ext uri="{FF2B5EF4-FFF2-40B4-BE49-F238E27FC236}">
                <a16:creationId xmlns:a16="http://schemas.microsoft.com/office/drawing/2014/main" id="{0C3543B8-348E-BBAE-DCE7-6173991E3178}"/>
              </a:ext>
            </a:extLst>
          </p:cNvPr>
          <p:cNvSpPr>
            <a:spLocks noGrp="1"/>
          </p:cNvSpPr>
          <p:nvPr>
            <p:ph idx="1"/>
          </p:nvPr>
        </p:nvSpPr>
        <p:spPr/>
        <p:txBody>
          <a:bodyPr>
            <a:normAutofit fontScale="92500"/>
          </a:bodyPr>
          <a:lstStyle/>
          <a:p>
            <a:pPr marL="0" indent="0">
              <a:buNone/>
            </a:pPr>
            <a:r>
              <a:rPr lang="en-US" dirty="0"/>
              <a:t>The chaplain should work with the post historian on grave registration work and inspire the post to decorate veteran graves, especially on Memorial Day. Besides officiating at post members’ funerals when requested, the chaplain can serve their bereaved families. The chaplain may also chair the post’s Veterans Administration Voluntary Services (VAVS) Committee, which coordinates volunteer work at nearby VA facilities. The American Legion Chaplain’s Handbook, available online and through department headquarters, offers guidance for the post chaplain and religious emphasis committee.</a:t>
            </a:r>
          </a:p>
        </p:txBody>
      </p:sp>
    </p:spTree>
    <p:extLst>
      <p:ext uri="{BB962C8B-B14F-4D97-AF65-F5344CB8AC3E}">
        <p14:creationId xmlns:p14="http://schemas.microsoft.com/office/powerpoint/2010/main" val="38299752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37CD5-B897-06A4-4611-3951BA72C6EF}"/>
              </a:ext>
            </a:extLst>
          </p:cNvPr>
          <p:cNvSpPr>
            <a:spLocks noGrp="1"/>
          </p:cNvSpPr>
          <p:nvPr>
            <p:ph type="title"/>
          </p:nvPr>
        </p:nvSpPr>
        <p:spPr>
          <a:xfrm>
            <a:off x="685800" y="3429000"/>
            <a:ext cx="7772400" cy="1362075"/>
          </a:xfrm>
        </p:spPr>
        <p:txBody>
          <a:bodyPr>
            <a:normAutofit/>
          </a:bodyPr>
          <a:lstStyle/>
          <a:p>
            <a:pPr algn="ctr"/>
            <a:r>
              <a:rPr lang="en-US" sz="4800" dirty="0"/>
              <a:t>Sergeant-at-arms</a:t>
            </a:r>
            <a:endParaRPr lang="en-US" sz="6000" dirty="0"/>
          </a:p>
        </p:txBody>
      </p:sp>
    </p:spTree>
    <p:extLst>
      <p:ext uri="{BB962C8B-B14F-4D97-AF65-F5344CB8AC3E}">
        <p14:creationId xmlns:p14="http://schemas.microsoft.com/office/powerpoint/2010/main" val="6074583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0BF1E-5A98-467B-8F1A-FC2A85CFB404}"/>
              </a:ext>
            </a:extLst>
          </p:cNvPr>
          <p:cNvSpPr>
            <a:spLocks noGrp="1"/>
          </p:cNvSpPr>
          <p:nvPr>
            <p:ph type="title"/>
          </p:nvPr>
        </p:nvSpPr>
        <p:spPr/>
        <p:txBody>
          <a:bodyPr vert="horz" lIns="91440" tIns="45720" rIns="91440" bIns="45720" rtlCol="0" anchor="ctr">
            <a:noAutofit/>
          </a:bodyPr>
          <a:lstStyle/>
          <a:p>
            <a:r>
              <a:rPr lang="en-US" sz="4000" b="1" dirty="0">
                <a:latin typeface="Helvetica" pitchFamily="2" charset="0"/>
              </a:rPr>
              <a:t>Sergeant-at-Arms</a:t>
            </a:r>
            <a:br>
              <a:rPr lang="en-US" sz="4000" b="1" dirty="0">
                <a:latin typeface="Helvetica" pitchFamily="2" charset="0"/>
              </a:rPr>
            </a:br>
            <a:r>
              <a:rPr lang="en-US" sz="2400" b="1" dirty="0">
                <a:solidFill>
                  <a:schemeClr val="bg1">
                    <a:lumMod val="65000"/>
                  </a:schemeClr>
                </a:solidFill>
                <a:latin typeface="Helvetica" pitchFamily="2" charset="0"/>
              </a:rPr>
              <a:t>Suggested By-Laws</a:t>
            </a:r>
            <a:endParaRPr lang="en-US" sz="4000" b="1" dirty="0">
              <a:solidFill>
                <a:schemeClr val="bg1">
                  <a:lumMod val="65000"/>
                </a:schemeClr>
              </a:solidFill>
              <a:latin typeface="Helvetica" pitchFamily="2" charset="0"/>
            </a:endParaRPr>
          </a:p>
        </p:txBody>
      </p:sp>
      <p:sp>
        <p:nvSpPr>
          <p:cNvPr id="3" name="Content Placeholder 2">
            <a:extLst>
              <a:ext uri="{FF2B5EF4-FFF2-40B4-BE49-F238E27FC236}">
                <a16:creationId xmlns:a16="http://schemas.microsoft.com/office/drawing/2014/main" id="{B8533F43-9E97-4148-9236-A7B645CFD331}"/>
              </a:ext>
            </a:extLst>
          </p:cNvPr>
          <p:cNvSpPr>
            <a:spLocks noGrp="1"/>
          </p:cNvSpPr>
          <p:nvPr>
            <p:ph idx="1"/>
          </p:nvPr>
        </p:nvSpPr>
        <p:spPr>
          <a:xfrm>
            <a:off x="457200" y="2423772"/>
            <a:ext cx="8229600" cy="4088239"/>
          </a:xfrm>
        </p:spPr>
        <p:txBody>
          <a:bodyPr vert="horz" lIns="91440" tIns="45720" rIns="91440" bIns="45720" rtlCol="0" anchor="t">
            <a:normAutofit/>
          </a:bodyPr>
          <a:lstStyle/>
          <a:p>
            <a:pPr marL="0" indent="0">
              <a:buNone/>
            </a:pPr>
            <a:r>
              <a:rPr lang="en-US" sz="3000" b="1" dirty="0">
                <a:latin typeface="Helvetica"/>
                <a:cs typeface="Arial"/>
              </a:rPr>
              <a:t>Section 7.  </a:t>
            </a:r>
            <a:r>
              <a:rPr lang="en-US" sz="3000" dirty="0">
                <a:latin typeface="Helvetica"/>
                <a:cs typeface="Arial"/>
              </a:rPr>
              <a:t>Duties of Sergeant-at-Arms. The sergeant-at-arms shall preserve order at meetings and shall perform such other duties as may be from time to time assigned by the Post Executive Committee.</a:t>
            </a:r>
            <a:endParaRPr lang="en-US" sz="3000" dirty="0">
              <a:latin typeface="Helvetica" pitchFamily="2" charset="0"/>
            </a:endParaRPr>
          </a:p>
        </p:txBody>
      </p:sp>
    </p:spTree>
    <p:extLst>
      <p:ext uri="{BB962C8B-B14F-4D97-AF65-F5344CB8AC3E}">
        <p14:creationId xmlns:p14="http://schemas.microsoft.com/office/powerpoint/2010/main" val="32774218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C916C-1AC5-EF19-DA42-0578BD8C7186}"/>
              </a:ext>
            </a:extLst>
          </p:cNvPr>
          <p:cNvSpPr>
            <a:spLocks noGrp="1"/>
          </p:cNvSpPr>
          <p:nvPr>
            <p:ph type="title"/>
          </p:nvPr>
        </p:nvSpPr>
        <p:spPr/>
        <p:txBody>
          <a:bodyPr>
            <a:normAutofit/>
          </a:bodyPr>
          <a:lstStyle/>
          <a:p>
            <a:r>
              <a:rPr lang="en-US" sz="4000" b="1" dirty="0"/>
              <a:t>Sergeant-at-Arms</a:t>
            </a:r>
          </a:p>
        </p:txBody>
      </p:sp>
      <p:sp>
        <p:nvSpPr>
          <p:cNvPr id="3" name="Content Placeholder 2">
            <a:extLst>
              <a:ext uri="{FF2B5EF4-FFF2-40B4-BE49-F238E27FC236}">
                <a16:creationId xmlns:a16="http://schemas.microsoft.com/office/drawing/2014/main" id="{F268583F-E5F9-CC83-23AC-BADA0C5558BF}"/>
              </a:ext>
            </a:extLst>
          </p:cNvPr>
          <p:cNvSpPr>
            <a:spLocks noGrp="1"/>
          </p:cNvSpPr>
          <p:nvPr>
            <p:ph idx="1"/>
          </p:nvPr>
        </p:nvSpPr>
        <p:spPr/>
        <p:txBody>
          <a:bodyPr/>
          <a:lstStyle/>
          <a:p>
            <a:pPr marL="0" indent="0">
              <a:buNone/>
            </a:pPr>
            <a:r>
              <a:rPr lang="en-US" dirty="0"/>
              <a:t>The sergeant-at-arms arranges the meeting hall and assists the post commander and adjutant in preliminary arrangements for meetings, including leading the color detail during presentation and retirement ceremonies. This person is the expert on flag etiquette, knows proper flag etiquette, and plays a leading role in the post color guard, burial detail and other pageantry.</a:t>
            </a:r>
          </a:p>
        </p:txBody>
      </p:sp>
    </p:spTree>
    <p:extLst>
      <p:ext uri="{BB962C8B-B14F-4D97-AF65-F5344CB8AC3E}">
        <p14:creationId xmlns:p14="http://schemas.microsoft.com/office/powerpoint/2010/main" val="32882689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C916C-1AC5-EF19-DA42-0578BD8C7186}"/>
              </a:ext>
            </a:extLst>
          </p:cNvPr>
          <p:cNvSpPr>
            <a:spLocks noGrp="1"/>
          </p:cNvSpPr>
          <p:nvPr>
            <p:ph type="title"/>
          </p:nvPr>
        </p:nvSpPr>
        <p:spPr/>
        <p:txBody>
          <a:bodyPr>
            <a:normAutofit/>
          </a:bodyPr>
          <a:lstStyle/>
          <a:p>
            <a:r>
              <a:rPr lang="en-US" sz="4000" b="1" dirty="0"/>
              <a:t>Sergeant-at-Arms</a:t>
            </a:r>
          </a:p>
        </p:txBody>
      </p:sp>
      <p:sp>
        <p:nvSpPr>
          <p:cNvPr id="3" name="Content Placeholder 2">
            <a:extLst>
              <a:ext uri="{FF2B5EF4-FFF2-40B4-BE49-F238E27FC236}">
                <a16:creationId xmlns:a16="http://schemas.microsoft.com/office/drawing/2014/main" id="{F268583F-E5F9-CC83-23AC-BADA0C5558BF}"/>
              </a:ext>
            </a:extLst>
          </p:cNvPr>
          <p:cNvSpPr>
            <a:spLocks noGrp="1"/>
          </p:cNvSpPr>
          <p:nvPr>
            <p:ph idx="1"/>
          </p:nvPr>
        </p:nvSpPr>
        <p:spPr/>
        <p:txBody>
          <a:bodyPr>
            <a:normAutofit lnSpcReduction="10000"/>
          </a:bodyPr>
          <a:lstStyle/>
          <a:p>
            <a:pPr marL="0" indent="0">
              <a:buNone/>
            </a:pPr>
            <a:r>
              <a:rPr lang="en-US" dirty="0"/>
              <a:t>The sergeant-at-arms is the logical person to chair a welcome committee, which can have a tremendous influence on the post’s image, membership and relationship with members. Every Legionnaire wants to feel part of the group, particularly new Legionnaires attending their first few meetings. The sergeant-at-arms must make certain new members are welcomed, introduced and made to feel they are important to the post. The sergeant-at-arms encourages members to attend meetings and advises the commander on who should be acknowledged.</a:t>
            </a:r>
          </a:p>
        </p:txBody>
      </p:sp>
    </p:spTree>
    <p:extLst>
      <p:ext uri="{BB962C8B-B14F-4D97-AF65-F5344CB8AC3E}">
        <p14:creationId xmlns:p14="http://schemas.microsoft.com/office/powerpoint/2010/main" val="1712448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0BF1E-5A98-467B-8F1A-FC2A85CFB404}"/>
              </a:ext>
            </a:extLst>
          </p:cNvPr>
          <p:cNvSpPr>
            <a:spLocks noGrp="1"/>
          </p:cNvSpPr>
          <p:nvPr>
            <p:ph type="title"/>
          </p:nvPr>
        </p:nvSpPr>
        <p:spPr/>
        <p:txBody>
          <a:bodyPr vert="horz" lIns="91440" tIns="45720" rIns="91440" bIns="45720" rtlCol="0" anchor="ctr">
            <a:noAutofit/>
          </a:bodyPr>
          <a:lstStyle/>
          <a:p>
            <a:r>
              <a:rPr lang="en-US" sz="4000" b="1" dirty="0">
                <a:latin typeface="Helvetica" pitchFamily="2" charset="0"/>
              </a:rPr>
              <a:t>Commander</a:t>
            </a:r>
          </a:p>
        </p:txBody>
      </p:sp>
      <p:sp>
        <p:nvSpPr>
          <p:cNvPr id="3" name="Content Placeholder 2">
            <a:extLst>
              <a:ext uri="{FF2B5EF4-FFF2-40B4-BE49-F238E27FC236}">
                <a16:creationId xmlns:a16="http://schemas.microsoft.com/office/drawing/2014/main" id="{B8533F43-9E97-4148-9236-A7B645CFD331}"/>
              </a:ext>
            </a:extLst>
          </p:cNvPr>
          <p:cNvSpPr>
            <a:spLocks noGrp="1"/>
          </p:cNvSpPr>
          <p:nvPr>
            <p:ph idx="1"/>
          </p:nvPr>
        </p:nvSpPr>
        <p:spPr/>
        <p:txBody>
          <a:bodyPr vert="horz" lIns="91440" tIns="45720" rIns="91440" bIns="45720" rtlCol="0" anchor="t">
            <a:normAutofit fontScale="85000" lnSpcReduction="20000"/>
          </a:bodyPr>
          <a:lstStyle/>
          <a:p>
            <a:r>
              <a:rPr lang="en-US" sz="3000" dirty="0">
                <a:latin typeface="Helvetica"/>
                <a:cs typeface="Arial"/>
              </a:rPr>
              <a:t>Plans post operations for the coming year</a:t>
            </a:r>
          </a:p>
          <a:p>
            <a:r>
              <a:rPr lang="en-US" sz="3000" dirty="0">
                <a:latin typeface="Helvetica"/>
                <a:cs typeface="Arial"/>
              </a:rPr>
              <a:t>Post executive committee</a:t>
            </a:r>
          </a:p>
          <a:p>
            <a:r>
              <a:rPr lang="en-US" sz="3000" dirty="0">
                <a:latin typeface="Helvetica"/>
                <a:cs typeface="Arial"/>
              </a:rPr>
              <a:t>Records, minutes and other materials</a:t>
            </a:r>
          </a:p>
          <a:p>
            <a:r>
              <a:rPr lang="en-US" sz="3000" dirty="0">
                <a:latin typeface="Helvetica" pitchFamily="2" charset="0"/>
              </a:rPr>
              <a:t>Budget and fundraising</a:t>
            </a:r>
          </a:p>
          <a:p>
            <a:r>
              <a:rPr lang="en-US" sz="3000" dirty="0">
                <a:latin typeface="Helvetica" pitchFamily="2" charset="0"/>
              </a:rPr>
              <a:t>Committee assignments</a:t>
            </a:r>
          </a:p>
          <a:p>
            <a:r>
              <a:rPr lang="en-US" sz="3000" dirty="0">
                <a:latin typeface="Helvetica" pitchFamily="2" charset="0"/>
              </a:rPr>
              <a:t>Programs new and old</a:t>
            </a:r>
          </a:p>
          <a:p>
            <a:r>
              <a:rPr lang="en-US" sz="3000" dirty="0">
                <a:latin typeface="Helvetica" pitchFamily="2" charset="0"/>
              </a:rPr>
              <a:t>Sources of help</a:t>
            </a:r>
          </a:p>
          <a:p>
            <a:r>
              <a:rPr lang="en-US" sz="3000" dirty="0">
                <a:latin typeface="Helvetica" pitchFamily="2" charset="0"/>
              </a:rPr>
              <a:t>Auxiliary unit</a:t>
            </a:r>
          </a:p>
          <a:p>
            <a:r>
              <a:rPr lang="en-US" sz="3000" dirty="0">
                <a:latin typeface="Helvetica" pitchFamily="2" charset="0"/>
              </a:rPr>
              <a:t>Conventions</a:t>
            </a:r>
          </a:p>
        </p:txBody>
      </p:sp>
    </p:spTree>
    <p:extLst>
      <p:ext uri="{BB962C8B-B14F-4D97-AF65-F5344CB8AC3E}">
        <p14:creationId xmlns:p14="http://schemas.microsoft.com/office/powerpoint/2010/main" val="269991790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37CD5-B897-06A4-4611-3951BA72C6EF}"/>
              </a:ext>
            </a:extLst>
          </p:cNvPr>
          <p:cNvSpPr>
            <a:spLocks noGrp="1"/>
          </p:cNvSpPr>
          <p:nvPr>
            <p:ph type="title"/>
          </p:nvPr>
        </p:nvSpPr>
        <p:spPr>
          <a:xfrm>
            <a:off x="685800" y="3429000"/>
            <a:ext cx="7772400" cy="1362075"/>
          </a:xfrm>
        </p:spPr>
        <p:txBody>
          <a:bodyPr>
            <a:normAutofit/>
          </a:bodyPr>
          <a:lstStyle/>
          <a:p>
            <a:pPr algn="ctr"/>
            <a:r>
              <a:rPr lang="en-US" sz="4800" dirty="0"/>
              <a:t>historian</a:t>
            </a:r>
            <a:endParaRPr lang="en-US" sz="6000" dirty="0"/>
          </a:p>
        </p:txBody>
      </p:sp>
    </p:spTree>
    <p:extLst>
      <p:ext uri="{BB962C8B-B14F-4D97-AF65-F5344CB8AC3E}">
        <p14:creationId xmlns:p14="http://schemas.microsoft.com/office/powerpoint/2010/main" val="41271828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0BF1E-5A98-467B-8F1A-FC2A85CFB404}"/>
              </a:ext>
            </a:extLst>
          </p:cNvPr>
          <p:cNvSpPr>
            <a:spLocks noGrp="1"/>
          </p:cNvSpPr>
          <p:nvPr>
            <p:ph type="title"/>
          </p:nvPr>
        </p:nvSpPr>
        <p:spPr/>
        <p:txBody>
          <a:bodyPr vert="horz" lIns="91440" tIns="45720" rIns="91440" bIns="45720" rtlCol="0" anchor="ctr">
            <a:noAutofit/>
          </a:bodyPr>
          <a:lstStyle/>
          <a:p>
            <a:r>
              <a:rPr lang="en-US" sz="4000" b="1" dirty="0">
                <a:latin typeface="Helvetica" pitchFamily="2" charset="0"/>
              </a:rPr>
              <a:t>Historian</a:t>
            </a:r>
            <a:br>
              <a:rPr lang="en-US" sz="4000" b="1" dirty="0">
                <a:latin typeface="Helvetica" pitchFamily="2" charset="0"/>
              </a:rPr>
            </a:br>
            <a:r>
              <a:rPr lang="en-US" sz="2400" b="1" dirty="0">
                <a:solidFill>
                  <a:schemeClr val="bg1">
                    <a:lumMod val="65000"/>
                  </a:schemeClr>
                </a:solidFill>
                <a:latin typeface="Helvetica" pitchFamily="2" charset="0"/>
              </a:rPr>
              <a:t>Suggested By-Laws</a:t>
            </a:r>
            <a:endParaRPr lang="en-US" sz="4000" b="1" dirty="0">
              <a:solidFill>
                <a:schemeClr val="bg1">
                  <a:lumMod val="65000"/>
                </a:schemeClr>
              </a:solidFill>
              <a:latin typeface="Helvetica" pitchFamily="2" charset="0"/>
            </a:endParaRPr>
          </a:p>
        </p:txBody>
      </p:sp>
      <p:sp>
        <p:nvSpPr>
          <p:cNvPr id="3" name="Content Placeholder 2">
            <a:extLst>
              <a:ext uri="{FF2B5EF4-FFF2-40B4-BE49-F238E27FC236}">
                <a16:creationId xmlns:a16="http://schemas.microsoft.com/office/drawing/2014/main" id="{B8533F43-9E97-4148-9236-A7B645CFD331}"/>
              </a:ext>
            </a:extLst>
          </p:cNvPr>
          <p:cNvSpPr>
            <a:spLocks noGrp="1"/>
          </p:cNvSpPr>
          <p:nvPr>
            <p:ph idx="1"/>
          </p:nvPr>
        </p:nvSpPr>
        <p:spPr>
          <a:xfrm>
            <a:off x="457200" y="2423772"/>
            <a:ext cx="8229600" cy="4088239"/>
          </a:xfrm>
        </p:spPr>
        <p:txBody>
          <a:bodyPr vert="horz" lIns="91440" tIns="45720" rIns="91440" bIns="45720" rtlCol="0" anchor="t">
            <a:normAutofit/>
          </a:bodyPr>
          <a:lstStyle/>
          <a:p>
            <a:pPr marL="0" indent="0">
              <a:buNone/>
            </a:pPr>
            <a:r>
              <a:rPr lang="en-US" sz="3000" b="1" dirty="0">
                <a:latin typeface="Helvetica"/>
                <a:cs typeface="Arial"/>
              </a:rPr>
              <a:t>Section 5. </a:t>
            </a:r>
            <a:r>
              <a:rPr lang="en-US" sz="3000" dirty="0">
                <a:latin typeface="Helvetica"/>
                <a:cs typeface="Arial"/>
              </a:rPr>
              <a:t>Duties of Post Historian. The Post historian shall be charged with the individual records and incidents of the Post and Post members, and shall perform such other duties as may properly pertain to the office as may be determined by the Post or the Executive Committee.</a:t>
            </a:r>
            <a:endParaRPr lang="en-US" sz="3000" dirty="0">
              <a:latin typeface="Helvetica" pitchFamily="2" charset="0"/>
            </a:endParaRPr>
          </a:p>
        </p:txBody>
      </p:sp>
    </p:spTree>
    <p:extLst>
      <p:ext uri="{BB962C8B-B14F-4D97-AF65-F5344CB8AC3E}">
        <p14:creationId xmlns:p14="http://schemas.microsoft.com/office/powerpoint/2010/main" val="41162129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C916C-1AC5-EF19-DA42-0578BD8C7186}"/>
              </a:ext>
            </a:extLst>
          </p:cNvPr>
          <p:cNvSpPr>
            <a:spLocks noGrp="1"/>
          </p:cNvSpPr>
          <p:nvPr>
            <p:ph type="title"/>
          </p:nvPr>
        </p:nvSpPr>
        <p:spPr/>
        <p:txBody>
          <a:bodyPr>
            <a:normAutofit/>
          </a:bodyPr>
          <a:lstStyle/>
          <a:p>
            <a:r>
              <a:rPr lang="en-US" sz="4000" b="1" dirty="0"/>
              <a:t>Historian</a:t>
            </a:r>
          </a:p>
        </p:txBody>
      </p:sp>
      <p:sp>
        <p:nvSpPr>
          <p:cNvPr id="3" name="Content Placeholder 2">
            <a:extLst>
              <a:ext uri="{FF2B5EF4-FFF2-40B4-BE49-F238E27FC236}">
                <a16:creationId xmlns:a16="http://schemas.microsoft.com/office/drawing/2014/main" id="{F268583F-E5F9-CC83-23AC-BADA0C5558BF}"/>
              </a:ext>
            </a:extLst>
          </p:cNvPr>
          <p:cNvSpPr>
            <a:spLocks noGrp="1"/>
          </p:cNvSpPr>
          <p:nvPr>
            <p:ph idx="1"/>
          </p:nvPr>
        </p:nvSpPr>
        <p:spPr/>
        <p:txBody>
          <a:bodyPr>
            <a:normAutofit lnSpcReduction="10000"/>
          </a:bodyPr>
          <a:lstStyle/>
          <a:p>
            <a:pPr marL="0" indent="0">
              <a:buNone/>
            </a:pPr>
            <a:r>
              <a:rPr lang="en-US" dirty="0"/>
              <a:t>The work of post historian is cumulative. it is wise to leave the responsibility to one person if handled well. </a:t>
            </a:r>
          </a:p>
          <a:p>
            <a:pPr marL="0" indent="0">
              <a:buNone/>
            </a:pPr>
            <a:r>
              <a:rPr lang="en-US" dirty="0"/>
              <a:t>There should be close cooperation between the post adjutant and the historian. The former works with records on matters of current interest, the latter on matters of historical interest. The post historian should also keep in touch with the department historian and be prompt in answering inquiries. An annual report should be made to the department historian prior to the department convention.</a:t>
            </a:r>
          </a:p>
        </p:txBody>
      </p:sp>
    </p:spTree>
    <p:extLst>
      <p:ext uri="{BB962C8B-B14F-4D97-AF65-F5344CB8AC3E}">
        <p14:creationId xmlns:p14="http://schemas.microsoft.com/office/powerpoint/2010/main" val="31697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C916C-1AC5-EF19-DA42-0578BD8C7186}"/>
              </a:ext>
            </a:extLst>
          </p:cNvPr>
          <p:cNvSpPr>
            <a:spLocks noGrp="1"/>
          </p:cNvSpPr>
          <p:nvPr>
            <p:ph type="title"/>
          </p:nvPr>
        </p:nvSpPr>
        <p:spPr/>
        <p:txBody>
          <a:bodyPr>
            <a:normAutofit/>
          </a:bodyPr>
          <a:lstStyle/>
          <a:p>
            <a:r>
              <a:rPr lang="en-US" sz="4000" b="1" dirty="0"/>
              <a:t>Historian</a:t>
            </a:r>
          </a:p>
        </p:txBody>
      </p:sp>
      <p:sp>
        <p:nvSpPr>
          <p:cNvPr id="3" name="Content Placeholder 2">
            <a:extLst>
              <a:ext uri="{FF2B5EF4-FFF2-40B4-BE49-F238E27FC236}">
                <a16:creationId xmlns:a16="http://schemas.microsoft.com/office/drawing/2014/main" id="{F268583F-E5F9-CC83-23AC-BADA0C5558BF}"/>
              </a:ext>
            </a:extLst>
          </p:cNvPr>
          <p:cNvSpPr>
            <a:spLocks noGrp="1"/>
          </p:cNvSpPr>
          <p:nvPr>
            <p:ph idx="1"/>
          </p:nvPr>
        </p:nvSpPr>
        <p:spPr/>
        <p:txBody>
          <a:bodyPr>
            <a:normAutofit/>
          </a:bodyPr>
          <a:lstStyle/>
          <a:p>
            <a:pPr marL="0" indent="0">
              <a:buNone/>
            </a:pPr>
            <a:r>
              <a:rPr lang="en-US" dirty="0"/>
              <a:t>Copies of printed material regarding the post should be deposited in local and state libraries, as well as in the post and department archives. This will prevent complete loss of records through fire or other catastrophe, as well as provide source material for those looking for information about The American Legion.  An outline for a one-year post narrative history and yearbook is provided in the Officer’s Guide.</a:t>
            </a:r>
          </a:p>
        </p:txBody>
      </p:sp>
    </p:spTree>
    <p:extLst>
      <p:ext uri="{BB962C8B-B14F-4D97-AF65-F5344CB8AC3E}">
        <p14:creationId xmlns:p14="http://schemas.microsoft.com/office/powerpoint/2010/main" val="391688629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C916C-1AC5-EF19-DA42-0578BD8C7186}"/>
              </a:ext>
            </a:extLst>
          </p:cNvPr>
          <p:cNvSpPr>
            <a:spLocks noGrp="1"/>
          </p:cNvSpPr>
          <p:nvPr>
            <p:ph type="title"/>
          </p:nvPr>
        </p:nvSpPr>
        <p:spPr/>
        <p:txBody>
          <a:bodyPr>
            <a:normAutofit/>
          </a:bodyPr>
          <a:lstStyle/>
          <a:p>
            <a:r>
              <a:rPr lang="en-US" sz="4000" b="1" dirty="0"/>
              <a:t>Historian</a:t>
            </a:r>
          </a:p>
        </p:txBody>
      </p:sp>
      <p:sp>
        <p:nvSpPr>
          <p:cNvPr id="3" name="Content Placeholder 2">
            <a:extLst>
              <a:ext uri="{FF2B5EF4-FFF2-40B4-BE49-F238E27FC236}">
                <a16:creationId xmlns:a16="http://schemas.microsoft.com/office/drawing/2014/main" id="{F268583F-E5F9-CC83-23AC-BADA0C5558BF}"/>
              </a:ext>
            </a:extLst>
          </p:cNvPr>
          <p:cNvSpPr>
            <a:spLocks noGrp="1"/>
          </p:cNvSpPr>
          <p:nvPr>
            <p:ph idx="1"/>
          </p:nvPr>
        </p:nvSpPr>
        <p:spPr/>
        <p:txBody>
          <a:bodyPr>
            <a:normAutofit/>
          </a:bodyPr>
          <a:lstStyle/>
          <a:p>
            <a:pPr marL="0" indent="0">
              <a:buNone/>
            </a:pPr>
            <a:r>
              <a:rPr lang="en-US" dirty="0"/>
              <a:t>The post historian should attend department conventions and make a point of knowing what historians of nearby posts are doing. The department historian can advise post historians on department and national post history contests, historians associations, and materials to assist in maintaining best practices.</a:t>
            </a:r>
          </a:p>
        </p:txBody>
      </p:sp>
    </p:spTree>
    <p:extLst>
      <p:ext uri="{BB962C8B-B14F-4D97-AF65-F5344CB8AC3E}">
        <p14:creationId xmlns:p14="http://schemas.microsoft.com/office/powerpoint/2010/main" val="414222889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37CD5-B897-06A4-4611-3951BA72C6EF}"/>
              </a:ext>
            </a:extLst>
          </p:cNvPr>
          <p:cNvSpPr>
            <a:spLocks noGrp="1"/>
          </p:cNvSpPr>
          <p:nvPr>
            <p:ph type="title"/>
          </p:nvPr>
        </p:nvSpPr>
        <p:spPr>
          <a:xfrm>
            <a:off x="685800" y="3429000"/>
            <a:ext cx="7772400" cy="1362075"/>
          </a:xfrm>
        </p:spPr>
        <p:txBody>
          <a:bodyPr>
            <a:normAutofit/>
          </a:bodyPr>
          <a:lstStyle/>
          <a:p>
            <a:pPr algn="ctr"/>
            <a:r>
              <a:rPr lang="en-US" sz="4800" dirty="0"/>
              <a:t>Judge advocate</a:t>
            </a:r>
            <a:endParaRPr lang="en-US" sz="6000" dirty="0"/>
          </a:p>
        </p:txBody>
      </p:sp>
    </p:spTree>
    <p:extLst>
      <p:ext uri="{BB962C8B-B14F-4D97-AF65-F5344CB8AC3E}">
        <p14:creationId xmlns:p14="http://schemas.microsoft.com/office/powerpoint/2010/main" val="23969814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C916C-1AC5-EF19-DA42-0578BD8C7186}"/>
              </a:ext>
            </a:extLst>
          </p:cNvPr>
          <p:cNvSpPr>
            <a:spLocks noGrp="1"/>
          </p:cNvSpPr>
          <p:nvPr>
            <p:ph type="title"/>
          </p:nvPr>
        </p:nvSpPr>
        <p:spPr/>
        <p:txBody>
          <a:bodyPr>
            <a:normAutofit/>
          </a:bodyPr>
          <a:lstStyle/>
          <a:p>
            <a:r>
              <a:rPr lang="en-US" sz="4000" b="1" dirty="0"/>
              <a:t>Judge Advocate</a:t>
            </a:r>
          </a:p>
        </p:txBody>
      </p:sp>
      <p:sp>
        <p:nvSpPr>
          <p:cNvPr id="3" name="Content Placeholder 2">
            <a:extLst>
              <a:ext uri="{FF2B5EF4-FFF2-40B4-BE49-F238E27FC236}">
                <a16:creationId xmlns:a16="http://schemas.microsoft.com/office/drawing/2014/main" id="{F268583F-E5F9-CC83-23AC-BADA0C5558BF}"/>
              </a:ext>
            </a:extLst>
          </p:cNvPr>
          <p:cNvSpPr>
            <a:spLocks noGrp="1"/>
          </p:cNvSpPr>
          <p:nvPr>
            <p:ph idx="1"/>
          </p:nvPr>
        </p:nvSpPr>
        <p:spPr>
          <a:xfrm>
            <a:off x="457200" y="2423772"/>
            <a:ext cx="8229600" cy="3841103"/>
          </a:xfrm>
        </p:spPr>
        <p:txBody>
          <a:bodyPr>
            <a:normAutofit/>
          </a:bodyPr>
          <a:lstStyle/>
          <a:p>
            <a:pPr marL="0" indent="0">
              <a:buNone/>
            </a:pPr>
            <a:r>
              <a:rPr lang="en-US" dirty="0"/>
              <a:t>The judge advocate supplies professional advice in the conduct of post business or to procure proper counsel. This officer is the guardian of the constitutional form of post government. The judge advocate can also supply valuable assistance to other post committees and officers, and should maintain contact with local government officials.</a:t>
            </a:r>
          </a:p>
          <a:p>
            <a:pPr marL="0" indent="0">
              <a:buNone/>
            </a:pPr>
            <a:r>
              <a:rPr lang="en-US" dirty="0"/>
              <a:t>The judge advocate commonly has the duty, with others, of auditing post financial accounts. This is done annually, usually before the election of officers, or more frequently at their discretion.</a:t>
            </a:r>
          </a:p>
        </p:txBody>
      </p:sp>
    </p:spTree>
    <p:extLst>
      <p:ext uri="{BB962C8B-B14F-4D97-AF65-F5344CB8AC3E}">
        <p14:creationId xmlns:p14="http://schemas.microsoft.com/office/powerpoint/2010/main" val="428483868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37CD5-B897-06A4-4611-3951BA72C6EF}"/>
              </a:ext>
            </a:extLst>
          </p:cNvPr>
          <p:cNvSpPr>
            <a:spLocks noGrp="1"/>
          </p:cNvSpPr>
          <p:nvPr>
            <p:ph type="title"/>
          </p:nvPr>
        </p:nvSpPr>
        <p:spPr>
          <a:xfrm>
            <a:off x="685800" y="3432346"/>
            <a:ext cx="7772400" cy="1362075"/>
          </a:xfrm>
        </p:spPr>
        <p:txBody>
          <a:bodyPr>
            <a:normAutofit/>
          </a:bodyPr>
          <a:lstStyle/>
          <a:p>
            <a:pPr algn="ctr"/>
            <a:r>
              <a:rPr lang="en-US" sz="4800" dirty="0"/>
              <a:t>Executive committee</a:t>
            </a:r>
            <a:endParaRPr lang="en-US" sz="6000" dirty="0"/>
          </a:p>
        </p:txBody>
      </p:sp>
    </p:spTree>
    <p:extLst>
      <p:ext uri="{BB962C8B-B14F-4D97-AF65-F5344CB8AC3E}">
        <p14:creationId xmlns:p14="http://schemas.microsoft.com/office/powerpoint/2010/main" val="187318607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0BF1E-5A98-467B-8F1A-FC2A85CFB404}"/>
              </a:ext>
            </a:extLst>
          </p:cNvPr>
          <p:cNvSpPr>
            <a:spLocks noGrp="1"/>
          </p:cNvSpPr>
          <p:nvPr>
            <p:ph type="title"/>
          </p:nvPr>
        </p:nvSpPr>
        <p:spPr/>
        <p:txBody>
          <a:bodyPr vert="horz" lIns="91440" tIns="45720" rIns="91440" bIns="45720" rtlCol="0" anchor="ctr">
            <a:noAutofit/>
          </a:bodyPr>
          <a:lstStyle/>
          <a:p>
            <a:r>
              <a:rPr lang="en-US" sz="4000" b="1" dirty="0">
                <a:latin typeface="Helvetica" pitchFamily="2" charset="0"/>
              </a:rPr>
              <a:t>Executive Committee</a:t>
            </a:r>
            <a:br>
              <a:rPr lang="en-US" sz="4000" b="1" dirty="0">
                <a:latin typeface="Helvetica" pitchFamily="2" charset="0"/>
              </a:rPr>
            </a:br>
            <a:r>
              <a:rPr lang="en-US" sz="2400" b="1" dirty="0">
                <a:solidFill>
                  <a:schemeClr val="bg1">
                    <a:lumMod val="65000"/>
                  </a:schemeClr>
                </a:solidFill>
                <a:latin typeface="Helvetica" pitchFamily="2" charset="0"/>
              </a:rPr>
              <a:t>Suggested By-Laws</a:t>
            </a:r>
            <a:endParaRPr lang="en-US" sz="4000" b="1" dirty="0">
              <a:solidFill>
                <a:schemeClr val="bg1">
                  <a:lumMod val="65000"/>
                </a:schemeClr>
              </a:solidFill>
              <a:latin typeface="Helvetica" pitchFamily="2" charset="0"/>
            </a:endParaRPr>
          </a:p>
        </p:txBody>
      </p:sp>
      <p:sp>
        <p:nvSpPr>
          <p:cNvPr id="3" name="Content Placeholder 2">
            <a:extLst>
              <a:ext uri="{FF2B5EF4-FFF2-40B4-BE49-F238E27FC236}">
                <a16:creationId xmlns:a16="http://schemas.microsoft.com/office/drawing/2014/main" id="{B8533F43-9E97-4148-9236-A7B645CFD331}"/>
              </a:ext>
            </a:extLst>
          </p:cNvPr>
          <p:cNvSpPr>
            <a:spLocks noGrp="1"/>
          </p:cNvSpPr>
          <p:nvPr>
            <p:ph idx="1"/>
          </p:nvPr>
        </p:nvSpPr>
        <p:spPr>
          <a:xfrm>
            <a:off x="457200" y="2423772"/>
            <a:ext cx="8229600" cy="4088239"/>
          </a:xfrm>
        </p:spPr>
        <p:txBody>
          <a:bodyPr vert="horz" lIns="91440" tIns="45720" rIns="91440" bIns="45720" rtlCol="0" anchor="t">
            <a:normAutofit fontScale="85000" lnSpcReduction="20000"/>
          </a:bodyPr>
          <a:lstStyle/>
          <a:p>
            <a:pPr marL="0" indent="0">
              <a:buNone/>
            </a:pPr>
            <a:r>
              <a:rPr lang="en-US" sz="3000" b="1" dirty="0">
                <a:latin typeface="Helvetica"/>
                <a:cs typeface="Arial"/>
              </a:rPr>
              <a:t>Section 1. </a:t>
            </a:r>
            <a:r>
              <a:rPr lang="en-US" sz="3000" dirty="0">
                <a:latin typeface="Helvetica"/>
                <a:cs typeface="Arial"/>
              </a:rPr>
              <a:t>The Post Executive Committee shall meet for organization and such other business as may come before it at the call of the Post commander within 10 days after the installation of the new officers. Thereafter the Post Executive Committee shall meet at the call of the commander at least every ________________ and as often as said commander may deem necessary. The commander shall call a meeting of the Post Executive Committee upon the joint written request of three or more members of said Post Executive Committee, _________ members of the committee shall constitute a quorum thereof.</a:t>
            </a:r>
            <a:endParaRPr lang="en-US" sz="3000" dirty="0">
              <a:latin typeface="Helvetica" pitchFamily="2" charset="0"/>
            </a:endParaRPr>
          </a:p>
        </p:txBody>
      </p:sp>
    </p:spTree>
    <p:extLst>
      <p:ext uri="{BB962C8B-B14F-4D97-AF65-F5344CB8AC3E}">
        <p14:creationId xmlns:p14="http://schemas.microsoft.com/office/powerpoint/2010/main" val="297976793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0BF1E-5A98-467B-8F1A-FC2A85CFB404}"/>
              </a:ext>
            </a:extLst>
          </p:cNvPr>
          <p:cNvSpPr>
            <a:spLocks noGrp="1"/>
          </p:cNvSpPr>
          <p:nvPr>
            <p:ph type="title"/>
          </p:nvPr>
        </p:nvSpPr>
        <p:spPr/>
        <p:txBody>
          <a:bodyPr vert="horz" lIns="91440" tIns="45720" rIns="91440" bIns="45720" rtlCol="0" anchor="ctr">
            <a:noAutofit/>
          </a:bodyPr>
          <a:lstStyle/>
          <a:p>
            <a:r>
              <a:rPr lang="en-US" sz="4000" b="1" dirty="0">
                <a:latin typeface="Helvetica" pitchFamily="2" charset="0"/>
              </a:rPr>
              <a:t>Executive Committee</a:t>
            </a:r>
            <a:br>
              <a:rPr lang="en-US" sz="4000" b="1" dirty="0">
                <a:latin typeface="Helvetica" pitchFamily="2" charset="0"/>
              </a:rPr>
            </a:br>
            <a:r>
              <a:rPr lang="en-US" sz="2400" b="1" dirty="0">
                <a:solidFill>
                  <a:schemeClr val="bg1">
                    <a:lumMod val="65000"/>
                  </a:schemeClr>
                </a:solidFill>
                <a:latin typeface="Helvetica" pitchFamily="2" charset="0"/>
              </a:rPr>
              <a:t>Suggested By-Laws</a:t>
            </a:r>
            <a:endParaRPr lang="en-US" sz="4000" b="1" dirty="0">
              <a:solidFill>
                <a:schemeClr val="bg1">
                  <a:lumMod val="65000"/>
                </a:schemeClr>
              </a:solidFill>
              <a:latin typeface="Helvetica" pitchFamily="2" charset="0"/>
            </a:endParaRPr>
          </a:p>
        </p:txBody>
      </p:sp>
      <p:sp>
        <p:nvSpPr>
          <p:cNvPr id="3" name="Content Placeholder 2">
            <a:extLst>
              <a:ext uri="{FF2B5EF4-FFF2-40B4-BE49-F238E27FC236}">
                <a16:creationId xmlns:a16="http://schemas.microsoft.com/office/drawing/2014/main" id="{B8533F43-9E97-4148-9236-A7B645CFD331}"/>
              </a:ext>
            </a:extLst>
          </p:cNvPr>
          <p:cNvSpPr>
            <a:spLocks noGrp="1"/>
          </p:cNvSpPr>
          <p:nvPr>
            <p:ph idx="1"/>
          </p:nvPr>
        </p:nvSpPr>
        <p:spPr>
          <a:xfrm>
            <a:off x="457200" y="2423772"/>
            <a:ext cx="8229600" cy="4088239"/>
          </a:xfrm>
        </p:spPr>
        <p:txBody>
          <a:bodyPr vert="horz" lIns="91440" tIns="45720" rIns="91440" bIns="45720" rtlCol="0" anchor="t">
            <a:normAutofit/>
          </a:bodyPr>
          <a:lstStyle/>
          <a:p>
            <a:pPr marL="0" indent="0">
              <a:buNone/>
            </a:pPr>
            <a:r>
              <a:rPr lang="en-US" sz="3000" b="1" dirty="0">
                <a:latin typeface="Helvetica"/>
                <a:cs typeface="Arial"/>
              </a:rPr>
              <a:t>Section 2. </a:t>
            </a:r>
            <a:r>
              <a:rPr lang="en-US" sz="3000" dirty="0">
                <a:latin typeface="Helvetica"/>
                <a:cs typeface="Arial"/>
              </a:rPr>
              <a:t>The Post Executive Committee shall hire such employees as may be necessary; shall authorize and approve all expenditures; shall require adequate bonds from all persons having the custody of Post funds; shall hear the reports of Post committee chairs; and generally shall have charge of and be responsible for the management of the affairs of this Post.</a:t>
            </a:r>
            <a:endParaRPr lang="en-US" sz="3000" dirty="0">
              <a:latin typeface="Helvetica" pitchFamily="2" charset="0"/>
            </a:endParaRPr>
          </a:p>
        </p:txBody>
      </p:sp>
    </p:spTree>
    <p:extLst>
      <p:ext uri="{BB962C8B-B14F-4D97-AF65-F5344CB8AC3E}">
        <p14:creationId xmlns:p14="http://schemas.microsoft.com/office/powerpoint/2010/main" val="58048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2817A-F2BD-2B05-A88B-2A8801DAB0DA}"/>
              </a:ext>
            </a:extLst>
          </p:cNvPr>
          <p:cNvSpPr>
            <a:spLocks noGrp="1"/>
          </p:cNvSpPr>
          <p:nvPr>
            <p:ph type="title"/>
          </p:nvPr>
        </p:nvSpPr>
        <p:spPr/>
        <p:txBody>
          <a:bodyPr>
            <a:normAutofit fontScale="90000"/>
          </a:bodyPr>
          <a:lstStyle/>
          <a:p>
            <a:r>
              <a:rPr lang="en-US" sz="4400" b="1" dirty="0"/>
              <a:t>Commander</a:t>
            </a:r>
            <a:br>
              <a:rPr lang="en-US" dirty="0"/>
            </a:br>
            <a:r>
              <a:rPr lang="en-US" dirty="0"/>
              <a:t>Planning Post Operations</a:t>
            </a:r>
          </a:p>
        </p:txBody>
      </p:sp>
      <p:sp>
        <p:nvSpPr>
          <p:cNvPr id="3" name="Content Placeholder 2">
            <a:extLst>
              <a:ext uri="{FF2B5EF4-FFF2-40B4-BE49-F238E27FC236}">
                <a16:creationId xmlns:a16="http://schemas.microsoft.com/office/drawing/2014/main" id="{53CFDAFB-040F-322D-37D5-A92D4507D6B6}"/>
              </a:ext>
            </a:extLst>
          </p:cNvPr>
          <p:cNvSpPr>
            <a:spLocks noGrp="1"/>
          </p:cNvSpPr>
          <p:nvPr>
            <p:ph idx="1"/>
          </p:nvPr>
        </p:nvSpPr>
        <p:spPr/>
        <p:txBody>
          <a:bodyPr/>
          <a:lstStyle/>
          <a:p>
            <a:pPr marL="0" indent="0">
              <a:buNone/>
            </a:pPr>
            <a:r>
              <a:rPr lang="en-US" dirty="0"/>
              <a:t>New post officers generally take office with enthusiasm and a desire for a successful year. in the charge accepted at installation, the commander is entrusted with the supervision of the duties of all other post officers. Encourage them to use initiative and develop new ideas. The success of the post will be judged by their effectiveness.</a:t>
            </a:r>
          </a:p>
        </p:txBody>
      </p:sp>
    </p:spTree>
    <p:extLst>
      <p:ext uri="{BB962C8B-B14F-4D97-AF65-F5344CB8AC3E}">
        <p14:creationId xmlns:p14="http://schemas.microsoft.com/office/powerpoint/2010/main" val="383975510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C916C-1AC5-EF19-DA42-0578BD8C7186}"/>
              </a:ext>
            </a:extLst>
          </p:cNvPr>
          <p:cNvSpPr>
            <a:spLocks noGrp="1"/>
          </p:cNvSpPr>
          <p:nvPr>
            <p:ph type="title"/>
          </p:nvPr>
        </p:nvSpPr>
        <p:spPr/>
        <p:txBody>
          <a:bodyPr>
            <a:normAutofit/>
          </a:bodyPr>
          <a:lstStyle/>
          <a:p>
            <a:r>
              <a:rPr lang="en-US" sz="4000" b="1" dirty="0"/>
              <a:t>Executive Committee</a:t>
            </a:r>
          </a:p>
        </p:txBody>
      </p:sp>
      <p:sp>
        <p:nvSpPr>
          <p:cNvPr id="3" name="Content Placeholder 2">
            <a:extLst>
              <a:ext uri="{FF2B5EF4-FFF2-40B4-BE49-F238E27FC236}">
                <a16:creationId xmlns:a16="http://schemas.microsoft.com/office/drawing/2014/main" id="{F268583F-E5F9-CC83-23AC-BADA0C5558BF}"/>
              </a:ext>
            </a:extLst>
          </p:cNvPr>
          <p:cNvSpPr>
            <a:spLocks noGrp="1"/>
          </p:cNvSpPr>
          <p:nvPr>
            <p:ph idx="1"/>
          </p:nvPr>
        </p:nvSpPr>
        <p:spPr>
          <a:xfrm>
            <a:off x="457200" y="2423772"/>
            <a:ext cx="8229600" cy="3841103"/>
          </a:xfrm>
        </p:spPr>
        <p:txBody>
          <a:bodyPr>
            <a:normAutofit/>
          </a:bodyPr>
          <a:lstStyle/>
          <a:p>
            <a:pPr marL="0" indent="0">
              <a:buNone/>
            </a:pPr>
            <a:r>
              <a:rPr lang="en-US" dirty="0"/>
              <a:t>Government and management of the post is entrusted to the executive committee. it should meet regularly or as often as the commander deems necessary. in some cases, the post executive committee is further charged with assisting in hiring employees, authorizing and approving all expenditures, hearing reports of post committee chairpersons, and providing business oversight over post affairs.</a:t>
            </a:r>
          </a:p>
        </p:txBody>
      </p:sp>
    </p:spTree>
    <p:extLst>
      <p:ext uri="{BB962C8B-B14F-4D97-AF65-F5344CB8AC3E}">
        <p14:creationId xmlns:p14="http://schemas.microsoft.com/office/powerpoint/2010/main" val="351492430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C916C-1AC5-EF19-DA42-0578BD8C7186}"/>
              </a:ext>
            </a:extLst>
          </p:cNvPr>
          <p:cNvSpPr>
            <a:spLocks noGrp="1"/>
          </p:cNvSpPr>
          <p:nvPr>
            <p:ph type="title"/>
          </p:nvPr>
        </p:nvSpPr>
        <p:spPr/>
        <p:txBody>
          <a:bodyPr>
            <a:normAutofit/>
          </a:bodyPr>
          <a:lstStyle/>
          <a:p>
            <a:r>
              <a:rPr lang="en-US" sz="4000" b="1" dirty="0"/>
              <a:t>Executive Committee</a:t>
            </a:r>
          </a:p>
        </p:txBody>
      </p:sp>
      <p:sp>
        <p:nvSpPr>
          <p:cNvPr id="3" name="Content Placeholder 2">
            <a:extLst>
              <a:ext uri="{FF2B5EF4-FFF2-40B4-BE49-F238E27FC236}">
                <a16:creationId xmlns:a16="http://schemas.microsoft.com/office/drawing/2014/main" id="{F268583F-E5F9-CC83-23AC-BADA0C5558BF}"/>
              </a:ext>
            </a:extLst>
          </p:cNvPr>
          <p:cNvSpPr>
            <a:spLocks noGrp="1"/>
          </p:cNvSpPr>
          <p:nvPr>
            <p:ph idx="1"/>
          </p:nvPr>
        </p:nvSpPr>
        <p:spPr>
          <a:xfrm>
            <a:off x="457200" y="2423772"/>
            <a:ext cx="8229600" cy="3841103"/>
          </a:xfrm>
        </p:spPr>
        <p:txBody>
          <a:bodyPr>
            <a:normAutofit/>
          </a:bodyPr>
          <a:lstStyle/>
          <a:p>
            <a:pPr marL="0" indent="0">
              <a:buNone/>
            </a:pPr>
            <a:r>
              <a:rPr lang="en-US" dirty="0"/>
              <a:t>Delegation of these functions to the executive committee is in no way intended to usurp the powers of the membership through regular post meetings. Rather, this allows the routine business affairs of the post to be handled outside of post meetings. Committee reports and other issues of general interest to members should be handled during post meetings.</a:t>
            </a:r>
          </a:p>
        </p:txBody>
      </p:sp>
    </p:spTree>
    <p:extLst>
      <p:ext uri="{BB962C8B-B14F-4D97-AF65-F5344CB8AC3E}">
        <p14:creationId xmlns:p14="http://schemas.microsoft.com/office/powerpoint/2010/main" val="311847946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C916C-1AC5-EF19-DA42-0578BD8C7186}"/>
              </a:ext>
            </a:extLst>
          </p:cNvPr>
          <p:cNvSpPr>
            <a:spLocks noGrp="1"/>
          </p:cNvSpPr>
          <p:nvPr>
            <p:ph type="title"/>
          </p:nvPr>
        </p:nvSpPr>
        <p:spPr/>
        <p:txBody>
          <a:bodyPr>
            <a:normAutofit/>
          </a:bodyPr>
          <a:lstStyle/>
          <a:p>
            <a:r>
              <a:rPr lang="en-US" sz="4000" b="1" dirty="0"/>
              <a:t>Executive Committee</a:t>
            </a:r>
          </a:p>
        </p:txBody>
      </p:sp>
      <p:sp>
        <p:nvSpPr>
          <p:cNvPr id="3" name="Content Placeholder 2">
            <a:extLst>
              <a:ext uri="{FF2B5EF4-FFF2-40B4-BE49-F238E27FC236}">
                <a16:creationId xmlns:a16="http://schemas.microsoft.com/office/drawing/2014/main" id="{F268583F-E5F9-CC83-23AC-BADA0C5558BF}"/>
              </a:ext>
            </a:extLst>
          </p:cNvPr>
          <p:cNvSpPr>
            <a:spLocks noGrp="1"/>
          </p:cNvSpPr>
          <p:nvPr>
            <p:ph idx="1"/>
          </p:nvPr>
        </p:nvSpPr>
        <p:spPr>
          <a:xfrm>
            <a:off x="457200" y="2423772"/>
            <a:ext cx="8229600" cy="3841103"/>
          </a:xfrm>
        </p:spPr>
        <p:txBody>
          <a:bodyPr>
            <a:normAutofit/>
          </a:bodyPr>
          <a:lstStyle/>
          <a:p>
            <a:pPr marL="0" indent="0">
              <a:buNone/>
            </a:pPr>
            <a:r>
              <a:rPr lang="en-US" dirty="0"/>
              <a:t>The key to interesting post meetings is using the executive committee effectively. The post meeting that becomes bogged down in arguments on petty details is interesting only to those engaged in the conflict. </a:t>
            </a:r>
          </a:p>
        </p:txBody>
      </p:sp>
    </p:spTree>
    <p:extLst>
      <p:ext uri="{BB962C8B-B14F-4D97-AF65-F5344CB8AC3E}">
        <p14:creationId xmlns:p14="http://schemas.microsoft.com/office/powerpoint/2010/main" val="60340987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lwhs\AppData\Local\Microsoft\Windows\Temporary Internet Files\Content.IE5\4TZUDI23\MC900431548[1].png"/>
          <p:cNvPicPr>
            <a:picLocks noChangeAspect="1" noChangeArrowheads="1"/>
          </p:cNvPicPr>
          <p:nvPr/>
        </p:nvPicPr>
        <p:blipFill>
          <a:blip r:embed="rId3" cstate="print"/>
          <a:srcRect/>
          <a:stretch>
            <a:fillRect/>
          </a:stretch>
        </p:blipFill>
        <p:spPr bwMode="auto">
          <a:xfrm rot="669508">
            <a:off x="5428998" y="2849346"/>
            <a:ext cx="3686764" cy="3686764"/>
          </a:xfrm>
          <a:prstGeom prst="rect">
            <a:avLst/>
          </a:prstGeom>
          <a:noFill/>
        </p:spPr>
      </p:pic>
      <p:sp>
        <p:nvSpPr>
          <p:cNvPr id="3" name="Subtitle 2"/>
          <p:cNvSpPr>
            <a:spLocks noGrp="1"/>
          </p:cNvSpPr>
          <p:nvPr>
            <p:ph type="subTitle" idx="1"/>
          </p:nvPr>
        </p:nvSpPr>
        <p:spPr>
          <a:xfrm rot="21172933">
            <a:off x="548929" y="2536907"/>
            <a:ext cx="4094230" cy="713943"/>
          </a:xfrm>
        </p:spPr>
        <p:txBody>
          <a:bodyPr>
            <a:normAutofit fontScale="92500" lnSpcReduction="20000"/>
          </a:bodyPr>
          <a:lstStyle/>
          <a:p>
            <a:r>
              <a:rPr lang="en-US" sz="5400" dirty="0"/>
              <a:t>Questions?</a:t>
            </a:r>
          </a:p>
          <a:p>
            <a:endParaRPr lang="en-US" dirty="0"/>
          </a:p>
          <a:p>
            <a:endParaRPr lang="en-US" dirty="0"/>
          </a:p>
        </p:txBody>
      </p:sp>
    </p:spTree>
    <p:extLst>
      <p:ext uri="{BB962C8B-B14F-4D97-AF65-F5344CB8AC3E}">
        <p14:creationId xmlns:p14="http://schemas.microsoft.com/office/powerpoint/2010/main" val="3900310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E1F10-85E3-6B30-0F3D-F6E6B66C17DE}"/>
              </a:ext>
            </a:extLst>
          </p:cNvPr>
          <p:cNvSpPr>
            <a:spLocks noGrp="1"/>
          </p:cNvSpPr>
          <p:nvPr>
            <p:ph type="title"/>
          </p:nvPr>
        </p:nvSpPr>
        <p:spPr/>
        <p:txBody>
          <a:bodyPr>
            <a:normAutofit fontScale="90000"/>
          </a:bodyPr>
          <a:lstStyle/>
          <a:p>
            <a:r>
              <a:rPr lang="en-US" sz="4000" b="1" dirty="0"/>
              <a:t>Commander</a:t>
            </a:r>
            <a:br>
              <a:rPr lang="en-US" dirty="0"/>
            </a:br>
            <a:r>
              <a:rPr lang="en-US" dirty="0"/>
              <a:t>Post Executive Committee</a:t>
            </a:r>
          </a:p>
        </p:txBody>
      </p:sp>
      <p:sp>
        <p:nvSpPr>
          <p:cNvPr id="3" name="Content Placeholder 2">
            <a:extLst>
              <a:ext uri="{FF2B5EF4-FFF2-40B4-BE49-F238E27FC236}">
                <a16:creationId xmlns:a16="http://schemas.microsoft.com/office/drawing/2014/main" id="{CA4142EE-47C1-C54F-55F8-70639FD641D6}"/>
              </a:ext>
            </a:extLst>
          </p:cNvPr>
          <p:cNvSpPr>
            <a:spLocks noGrp="1"/>
          </p:cNvSpPr>
          <p:nvPr>
            <p:ph idx="1"/>
          </p:nvPr>
        </p:nvSpPr>
        <p:spPr/>
        <p:txBody>
          <a:bodyPr/>
          <a:lstStyle/>
          <a:p>
            <a:pPr marL="0" indent="0">
              <a:buNone/>
            </a:pPr>
            <a:r>
              <a:rPr lang="en-US" dirty="0"/>
              <a:t>Running even a small post is more than a one-person job. Therefore, a post constitution should provide for a full group of post officers, as well as an executive committee. Others are elected to fulfill specific roles. it’s up to the commander to get them to work together for the post’s success.</a:t>
            </a:r>
          </a:p>
        </p:txBody>
      </p:sp>
    </p:spTree>
    <p:extLst>
      <p:ext uri="{BB962C8B-B14F-4D97-AF65-F5344CB8AC3E}">
        <p14:creationId xmlns:p14="http://schemas.microsoft.com/office/powerpoint/2010/main" val="3763577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AF61A-4F34-7F69-CD37-96BE7512A286}"/>
              </a:ext>
            </a:extLst>
          </p:cNvPr>
          <p:cNvSpPr>
            <a:spLocks noGrp="1"/>
          </p:cNvSpPr>
          <p:nvPr>
            <p:ph type="title"/>
          </p:nvPr>
        </p:nvSpPr>
        <p:spPr/>
        <p:txBody>
          <a:bodyPr>
            <a:normAutofit fontScale="90000"/>
          </a:bodyPr>
          <a:lstStyle/>
          <a:p>
            <a:r>
              <a:rPr lang="en-US" sz="4000" b="1" dirty="0"/>
              <a:t>Commander</a:t>
            </a:r>
            <a:br>
              <a:rPr lang="en-US" u="sng" dirty="0"/>
            </a:br>
            <a:r>
              <a:rPr lang="en-US" dirty="0"/>
              <a:t>Records, Minutes and Other Materials</a:t>
            </a:r>
          </a:p>
        </p:txBody>
      </p:sp>
      <p:sp>
        <p:nvSpPr>
          <p:cNvPr id="3" name="Content Placeholder 2">
            <a:extLst>
              <a:ext uri="{FF2B5EF4-FFF2-40B4-BE49-F238E27FC236}">
                <a16:creationId xmlns:a16="http://schemas.microsoft.com/office/drawing/2014/main" id="{04ED7036-2D7C-516F-CB9C-709C822208B2}"/>
              </a:ext>
            </a:extLst>
          </p:cNvPr>
          <p:cNvSpPr>
            <a:spLocks noGrp="1"/>
          </p:cNvSpPr>
          <p:nvPr>
            <p:ph idx="1"/>
          </p:nvPr>
        </p:nvSpPr>
        <p:spPr/>
        <p:txBody>
          <a:bodyPr>
            <a:normAutofit fontScale="92500" lnSpcReduction="20000"/>
          </a:bodyPr>
          <a:lstStyle/>
          <a:p>
            <a:r>
              <a:rPr lang="en-US" dirty="0"/>
              <a:t>The commander and adjutant should know what post records are used, where they are kept, and how to use them. </a:t>
            </a:r>
          </a:p>
          <a:p>
            <a:r>
              <a:rPr lang="en-US" dirty="0"/>
              <a:t>Keep membership records up to date. </a:t>
            </a:r>
          </a:p>
          <a:p>
            <a:r>
              <a:rPr lang="en-US" dirty="0"/>
              <a:t>Maintenance of meeting minutes is extremely important. More than one legal case has turned on what an adjutant wrote in the minutes of a meeting conducted years ago.</a:t>
            </a:r>
          </a:p>
          <a:p>
            <a:r>
              <a:rPr lang="en-US" dirty="0"/>
              <a:t>Verify the financial accounts are in balance and accurate. </a:t>
            </a:r>
          </a:p>
          <a:p>
            <a:r>
              <a:rPr lang="en-US" dirty="0"/>
              <a:t>Update current authorized post representatives with financial institutions. </a:t>
            </a:r>
          </a:p>
          <a:p>
            <a:r>
              <a:rPr lang="en-US" dirty="0"/>
              <a:t>Locate important post documents, such as the charter, constitution and by-laws, state articles of incorporation, licenses and insurance.</a:t>
            </a:r>
          </a:p>
        </p:txBody>
      </p:sp>
    </p:spTree>
    <p:extLst>
      <p:ext uri="{BB962C8B-B14F-4D97-AF65-F5344CB8AC3E}">
        <p14:creationId xmlns:p14="http://schemas.microsoft.com/office/powerpoint/2010/main" val="3542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2317B-B936-5DCE-6459-1B3375598696}"/>
              </a:ext>
            </a:extLst>
          </p:cNvPr>
          <p:cNvSpPr>
            <a:spLocks noGrp="1"/>
          </p:cNvSpPr>
          <p:nvPr>
            <p:ph type="title"/>
          </p:nvPr>
        </p:nvSpPr>
        <p:spPr/>
        <p:txBody>
          <a:bodyPr>
            <a:normAutofit fontScale="90000"/>
          </a:bodyPr>
          <a:lstStyle/>
          <a:p>
            <a:r>
              <a:rPr lang="en-US" sz="4000" b="1" dirty="0"/>
              <a:t>Commander </a:t>
            </a:r>
            <a:br>
              <a:rPr lang="en-US" u="sng" dirty="0"/>
            </a:br>
            <a:r>
              <a:rPr lang="en-US" dirty="0"/>
              <a:t>Budget and Fundraising</a:t>
            </a:r>
          </a:p>
        </p:txBody>
      </p:sp>
      <p:sp>
        <p:nvSpPr>
          <p:cNvPr id="3" name="Content Placeholder 2">
            <a:extLst>
              <a:ext uri="{FF2B5EF4-FFF2-40B4-BE49-F238E27FC236}">
                <a16:creationId xmlns:a16="http://schemas.microsoft.com/office/drawing/2014/main" id="{EAD89F5A-CE87-7353-335C-DBB6BC8BE55D}"/>
              </a:ext>
            </a:extLst>
          </p:cNvPr>
          <p:cNvSpPr>
            <a:spLocks noGrp="1"/>
          </p:cNvSpPr>
          <p:nvPr>
            <p:ph idx="1"/>
          </p:nvPr>
        </p:nvSpPr>
        <p:spPr/>
        <p:txBody>
          <a:bodyPr>
            <a:normAutofit fontScale="92500"/>
          </a:bodyPr>
          <a:lstStyle/>
          <a:p>
            <a:pPr marL="0" indent="0">
              <a:buNone/>
            </a:pPr>
            <a:r>
              <a:rPr lang="en-US" dirty="0"/>
              <a:t>One of the first things reviewed by new post officers should be the post budget. Officers need to know what income is expected for the year and how it should be spent. Following these three general principles will help the post avoid money troubles:</a:t>
            </a:r>
          </a:p>
          <a:p>
            <a:r>
              <a:rPr lang="en-US" dirty="0"/>
              <a:t>Officers need to know what income is expected for the year and how it should be spent.</a:t>
            </a:r>
          </a:p>
          <a:p>
            <a:r>
              <a:rPr lang="en-US" dirty="0"/>
              <a:t>If the community is to benefit from an American Legion project, don’t hesitate to solicit the community for funds.</a:t>
            </a:r>
          </a:p>
          <a:p>
            <a:r>
              <a:rPr lang="en-US" dirty="0"/>
              <a:t>Don’t ask the public to give in the name of charity for any project that benefits primarily to Legionnaires. </a:t>
            </a:r>
          </a:p>
        </p:txBody>
      </p:sp>
    </p:spTree>
    <p:extLst>
      <p:ext uri="{BB962C8B-B14F-4D97-AF65-F5344CB8AC3E}">
        <p14:creationId xmlns:p14="http://schemas.microsoft.com/office/powerpoint/2010/main" val="4131995904"/>
      </p:ext>
    </p:extLst>
  </p:cSld>
  <p:clrMapOvr>
    <a:masterClrMapping/>
  </p:clrMapOvr>
</p:sld>
</file>

<file path=ppt/theme/theme1.xml><?xml version="1.0" encoding="utf-8"?>
<a:theme xmlns:a="http://schemas.openxmlformats.org/drawingml/2006/main" name="TAL DRTV Update 824">
  <a:themeElements>
    <a:clrScheme name="Legion">
      <a:dk1>
        <a:sysClr val="windowText" lastClr="000000"/>
      </a:dk1>
      <a:lt1>
        <a:sysClr val="window" lastClr="FFFFFF"/>
      </a:lt1>
      <a:dk2>
        <a:srgbClr val="002C54"/>
      </a:dk2>
      <a:lt2>
        <a:srgbClr val="EEECE1"/>
      </a:lt2>
      <a:accent1>
        <a:srgbClr val="99201C"/>
      </a:accent1>
      <a:accent2>
        <a:srgbClr val="B5691D"/>
      </a:accent2>
      <a:accent3>
        <a:srgbClr val="AECC2A"/>
      </a:accent3>
      <a:accent4>
        <a:srgbClr val="487D26"/>
      </a:accent4>
      <a:accent5>
        <a:srgbClr val="120B2F"/>
      </a:accent5>
      <a:accent6>
        <a:srgbClr val="F9C51A"/>
      </a:accent6>
      <a:hlink>
        <a:srgbClr val="0000FF"/>
      </a:hlink>
      <a:folHlink>
        <a:srgbClr val="800080"/>
      </a:folHlink>
    </a:clrScheme>
    <a:fontScheme name="Opulent">
      <a:majorFont>
        <a:latin typeface="Trebuchet MS"/>
        <a:ea typeface=""/>
        <a:cs typeface=""/>
        <a:font script="Jpan" typeface="ヒラギノ丸ゴ Pro W4"/>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ヒラギノ丸ゴ Pro W4"/>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3D4FF57A77ABE49AB3AABE19CA94E43" ma:contentTypeVersion="9" ma:contentTypeDescription="Create a new document." ma:contentTypeScope="" ma:versionID="0979eb596b2851f319e2a0916361a11e">
  <xsd:schema xmlns:xsd="http://www.w3.org/2001/XMLSchema" xmlns:xs="http://www.w3.org/2001/XMLSchema" xmlns:p="http://schemas.microsoft.com/office/2006/metadata/properties" xmlns:ns2="abd488d1-1616-4939-b69e-bf8f5173aa4d" targetNamespace="http://schemas.microsoft.com/office/2006/metadata/properties" ma:root="true" ma:fieldsID="3a54cbedb16a7045953f7bceac65d3f4" ns2:_="">
    <xsd:import namespace="abd488d1-1616-4939-b69e-bf8f5173aa4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d488d1-1616-4939-b69e-bf8f5173aa4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703D11F-2CA0-48D1-9FCE-0C24B36DB8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d488d1-1616-4939-b69e-bf8f5173aa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ED85DCF-3D7B-43D4-A0D0-B33AC3B798FF}">
  <ds:schemaRefs>
    <ds:schemaRef ds:uri="http://schemas.openxmlformats.org/package/2006/metadata/core-properties"/>
    <ds:schemaRef ds:uri="http://purl.org/dc/terms/"/>
    <ds:schemaRef ds:uri="http://purl.org/dc/elements/1.1/"/>
    <ds:schemaRef ds:uri="http://www.w3.org/XML/1998/namespace"/>
    <ds:schemaRef ds:uri="http://schemas.microsoft.com/office/2006/metadata/properties"/>
    <ds:schemaRef ds:uri="http://schemas.microsoft.com/office/2006/documentManagement/types"/>
    <ds:schemaRef ds:uri="abd488d1-1616-4939-b69e-bf8f5173aa4d"/>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340D42E1-5E36-409F-892B-A7CCC5C82AF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51411</TotalTime>
  <Words>3863</Words>
  <Application>Microsoft Office PowerPoint</Application>
  <PresentationFormat>On-screen Show (4:3)</PresentationFormat>
  <Paragraphs>234</Paragraphs>
  <Slides>63</Slides>
  <Notes>63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63</vt:i4>
      </vt:variant>
    </vt:vector>
  </HeadingPairs>
  <TitlesOfParts>
    <vt:vector size="70" baseType="lpstr">
      <vt:lpstr>Arial</vt:lpstr>
      <vt:lpstr>Arial Black</vt:lpstr>
      <vt:lpstr>Calibri</vt:lpstr>
      <vt:lpstr>Helvetica</vt:lpstr>
      <vt:lpstr>Trebuchet MS</vt:lpstr>
      <vt:lpstr>Wingdings</vt:lpstr>
      <vt:lpstr>TAL DRTV Update 824</vt:lpstr>
      <vt:lpstr>POST OFFICERS   JIMMIE FOSTER, PAST NATIONAL COMMANDER  PAUL DILLARD, PAST NATIONAL COMMANDER</vt:lpstr>
      <vt:lpstr>Overview</vt:lpstr>
      <vt:lpstr>commander</vt:lpstr>
      <vt:lpstr>Commander Suggested By-Laws</vt:lpstr>
      <vt:lpstr>Commander</vt:lpstr>
      <vt:lpstr>Commander Planning Post Operations</vt:lpstr>
      <vt:lpstr>Commander Post Executive Committee</vt:lpstr>
      <vt:lpstr>Commander Records, Minutes and Other Materials</vt:lpstr>
      <vt:lpstr>Commander  Budget and Fundraising</vt:lpstr>
      <vt:lpstr>Commander  Committee Assignments</vt:lpstr>
      <vt:lpstr>Commander Programs New and Old</vt:lpstr>
      <vt:lpstr>Commander  Sources of Help</vt:lpstr>
      <vt:lpstr>Commander  Agenda</vt:lpstr>
      <vt:lpstr>Commander Auxiliary Unit</vt:lpstr>
      <vt:lpstr>Commander  Conventions</vt:lpstr>
      <vt:lpstr>adjutant</vt:lpstr>
      <vt:lpstr>Adjutant Suggested By-Laws</vt:lpstr>
      <vt:lpstr>Adjutant</vt:lpstr>
      <vt:lpstr>Adjutant</vt:lpstr>
      <vt:lpstr>Adjutant</vt:lpstr>
      <vt:lpstr>Adjutant Suggestions for the New Adjutant</vt:lpstr>
      <vt:lpstr>Adjutant Suggestions for the New Adjutant</vt:lpstr>
      <vt:lpstr>VICE-commander</vt:lpstr>
      <vt:lpstr>Vice-Commander Suggested By-Laws</vt:lpstr>
      <vt:lpstr>First Vice Commander</vt:lpstr>
      <vt:lpstr>First Vice Commander</vt:lpstr>
      <vt:lpstr>First Vice Commander The Four W’s of Planning</vt:lpstr>
      <vt:lpstr>First Vice Commander The Four W’s of Planning</vt:lpstr>
      <vt:lpstr>First Vice Commander The Four W’s of Planning</vt:lpstr>
      <vt:lpstr>First Vice Commander Other Duties</vt:lpstr>
      <vt:lpstr>Second Vice Commander</vt:lpstr>
      <vt:lpstr>Second Vice Commander</vt:lpstr>
      <vt:lpstr>Finance officer</vt:lpstr>
      <vt:lpstr>Finance Officer Suggested By-Laws</vt:lpstr>
      <vt:lpstr>Finance Officer</vt:lpstr>
      <vt:lpstr>Finance Officer</vt:lpstr>
      <vt:lpstr>Finance Officer</vt:lpstr>
      <vt:lpstr>Post service officer</vt:lpstr>
      <vt:lpstr>Post Service Officer</vt:lpstr>
      <vt:lpstr>Post Service Officer</vt:lpstr>
      <vt:lpstr>chaplain</vt:lpstr>
      <vt:lpstr>Chaplain Suggested By-Laws</vt:lpstr>
      <vt:lpstr>Chaplain</vt:lpstr>
      <vt:lpstr>Chaplain</vt:lpstr>
      <vt:lpstr>Chaplain</vt:lpstr>
      <vt:lpstr>Sergeant-at-arms</vt:lpstr>
      <vt:lpstr>Sergeant-at-Arms Suggested By-Laws</vt:lpstr>
      <vt:lpstr>Sergeant-at-Arms</vt:lpstr>
      <vt:lpstr>Sergeant-at-Arms</vt:lpstr>
      <vt:lpstr>historian</vt:lpstr>
      <vt:lpstr>Historian Suggested By-Laws</vt:lpstr>
      <vt:lpstr>Historian</vt:lpstr>
      <vt:lpstr>Historian</vt:lpstr>
      <vt:lpstr>Historian</vt:lpstr>
      <vt:lpstr>Judge advocate</vt:lpstr>
      <vt:lpstr>Judge Advocate</vt:lpstr>
      <vt:lpstr>Executive committee</vt:lpstr>
      <vt:lpstr>Executive Committee Suggested By-Laws</vt:lpstr>
      <vt:lpstr>Executive Committee Suggested By-Laws</vt:lpstr>
      <vt:lpstr>Executive Committee</vt:lpstr>
      <vt:lpstr>Executive Committee</vt:lpstr>
      <vt:lpstr>Executive Committee</vt:lpstr>
      <vt:lpstr>PowerPoint Presentation</vt:lpstr>
    </vt:vector>
  </TitlesOfParts>
  <Company>The American Legion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Everett</dc:creator>
  <cp:lastModifiedBy>Jennifer Havlick</cp:lastModifiedBy>
  <cp:revision>724</cp:revision>
  <cp:lastPrinted>2023-10-19T17:38:45Z</cp:lastPrinted>
  <dcterms:created xsi:type="dcterms:W3CDTF">2014-07-25T19:46:03Z</dcterms:created>
  <dcterms:modified xsi:type="dcterms:W3CDTF">2023-10-19T18:00:02Z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0x01010083D4FF57A77ABE49AB3AABE19CA94E43</vt:lpwstr>
  </property>
</Properties>
</file>